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40" r:id="rId1"/>
  </p:sldMasterIdLst>
  <p:notesMasterIdLst>
    <p:notesMasterId r:id="rId40"/>
  </p:notesMasterIdLst>
  <p:sldIdLst>
    <p:sldId id="256" r:id="rId2"/>
    <p:sldId id="300" r:id="rId3"/>
    <p:sldId id="262" r:id="rId4"/>
    <p:sldId id="263" r:id="rId5"/>
    <p:sldId id="264" r:id="rId6"/>
    <p:sldId id="265" r:id="rId7"/>
    <p:sldId id="266" r:id="rId8"/>
    <p:sldId id="268" r:id="rId9"/>
    <p:sldId id="269" r:id="rId10"/>
    <p:sldId id="285" r:id="rId11"/>
    <p:sldId id="286" r:id="rId12"/>
    <p:sldId id="287" r:id="rId13"/>
    <p:sldId id="288" r:id="rId14"/>
    <p:sldId id="289" r:id="rId15"/>
    <p:sldId id="290" r:id="rId16"/>
    <p:sldId id="270" r:id="rId17"/>
    <p:sldId id="272" r:id="rId18"/>
    <p:sldId id="271" r:id="rId19"/>
    <p:sldId id="273" r:id="rId20"/>
    <p:sldId id="274" r:id="rId21"/>
    <p:sldId id="275" r:id="rId22"/>
    <p:sldId id="276" r:id="rId23"/>
    <p:sldId id="277" r:id="rId24"/>
    <p:sldId id="283" r:id="rId25"/>
    <p:sldId id="284" r:id="rId26"/>
    <p:sldId id="279" r:id="rId27"/>
    <p:sldId id="280" r:id="rId28"/>
    <p:sldId id="282" r:id="rId29"/>
    <p:sldId id="291" r:id="rId30"/>
    <p:sldId id="293" r:id="rId31"/>
    <p:sldId id="294" r:id="rId32"/>
    <p:sldId id="292" r:id="rId33"/>
    <p:sldId id="295" r:id="rId34"/>
    <p:sldId id="297" r:id="rId35"/>
    <p:sldId id="296" r:id="rId36"/>
    <p:sldId id="299" r:id="rId37"/>
    <p:sldId id="298" r:id="rId38"/>
    <p:sldId id="261" r:id="rId39"/>
  </p:sldIdLst>
  <p:sldSz cx="14630400" cy="8229600"/>
  <p:notesSz cx="6858000" cy="9144000"/>
  <p:defaultTextStyle>
    <a:defPPr>
      <a:defRPr lang="en-US"/>
    </a:defPPr>
    <a:lvl1pPr marL="0" algn="l" defTabSz="652104" rtl="0" eaLnBrk="1" latinLnBrk="0" hangingPunct="1">
      <a:defRPr sz="2600" kern="1200">
        <a:solidFill>
          <a:schemeClr val="tx1"/>
        </a:solidFill>
        <a:latin typeface="+mn-lt"/>
        <a:ea typeface="+mn-ea"/>
        <a:cs typeface="+mn-cs"/>
      </a:defRPr>
    </a:lvl1pPr>
    <a:lvl2pPr marL="652104" algn="l" defTabSz="652104" rtl="0" eaLnBrk="1" latinLnBrk="0" hangingPunct="1">
      <a:defRPr sz="2600" kern="1200">
        <a:solidFill>
          <a:schemeClr val="tx1"/>
        </a:solidFill>
        <a:latin typeface="+mn-lt"/>
        <a:ea typeface="+mn-ea"/>
        <a:cs typeface="+mn-cs"/>
      </a:defRPr>
    </a:lvl2pPr>
    <a:lvl3pPr marL="1304205" algn="l" defTabSz="652104" rtl="0" eaLnBrk="1" latinLnBrk="0" hangingPunct="1">
      <a:defRPr sz="2600" kern="1200">
        <a:solidFill>
          <a:schemeClr val="tx1"/>
        </a:solidFill>
        <a:latin typeface="+mn-lt"/>
        <a:ea typeface="+mn-ea"/>
        <a:cs typeface="+mn-cs"/>
      </a:defRPr>
    </a:lvl3pPr>
    <a:lvl4pPr marL="1956296" algn="l" defTabSz="652104" rtl="0" eaLnBrk="1" latinLnBrk="0" hangingPunct="1">
      <a:defRPr sz="2600" kern="1200">
        <a:solidFill>
          <a:schemeClr val="tx1"/>
        </a:solidFill>
        <a:latin typeface="+mn-lt"/>
        <a:ea typeface="+mn-ea"/>
        <a:cs typeface="+mn-cs"/>
      </a:defRPr>
    </a:lvl4pPr>
    <a:lvl5pPr marL="2608395" algn="l" defTabSz="652104" rtl="0" eaLnBrk="1" latinLnBrk="0" hangingPunct="1">
      <a:defRPr sz="2600" kern="1200">
        <a:solidFill>
          <a:schemeClr val="tx1"/>
        </a:solidFill>
        <a:latin typeface="+mn-lt"/>
        <a:ea typeface="+mn-ea"/>
        <a:cs typeface="+mn-cs"/>
      </a:defRPr>
    </a:lvl5pPr>
    <a:lvl6pPr marL="3260496" algn="l" defTabSz="652104" rtl="0" eaLnBrk="1" latinLnBrk="0" hangingPunct="1">
      <a:defRPr sz="2600" kern="1200">
        <a:solidFill>
          <a:schemeClr val="tx1"/>
        </a:solidFill>
        <a:latin typeface="+mn-lt"/>
        <a:ea typeface="+mn-ea"/>
        <a:cs typeface="+mn-cs"/>
      </a:defRPr>
    </a:lvl6pPr>
    <a:lvl7pPr marL="3912592" algn="l" defTabSz="652104" rtl="0" eaLnBrk="1" latinLnBrk="0" hangingPunct="1">
      <a:defRPr sz="2600" kern="1200">
        <a:solidFill>
          <a:schemeClr val="tx1"/>
        </a:solidFill>
        <a:latin typeface="+mn-lt"/>
        <a:ea typeface="+mn-ea"/>
        <a:cs typeface="+mn-cs"/>
      </a:defRPr>
    </a:lvl7pPr>
    <a:lvl8pPr marL="4564690" algn="l" defTabSz="652104" rtl="0" eaLnBrk="1" latinLnBrk="0" hangingPunct="1">
      <a:defRPr sz="2600" kern="1200">
        <a:solidFill>
          <a:schemeClr val="tx1"/>
        </a:solidFill>
        <a:latin typeface="+mn-lt"/>
        <a:ea typeface="+mn-ea"/>
        <a:cs typeface="+mn-cs"/>
      </a:defRPr>
    </a:lvl8pPr>
    <a:lvl9pPr marL="5216784" algn="l" defTabSz="652104" rtl="0" eaLnBrk="1" latinLnBrk="0" hangingPunct="1">
      <a:defRPr sz="26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5A0AD92-78D2-7545-8A6E-2D1143DEE447}">
          <p14:sldIdLst>
            <p14:sldId id="256"/>
            <p14:sldId id="300"/>
            <p14:sldId id="262"/>
            <p14:sldId id="263"/>
            <p14:sldId id="264"/>
            <p14:sldId id="265"/>
            <p14:sldId id="266"/>
            <p14:sldId id="268"/>
            <p14:sldId id="269"/>
            <p14:sldId id="285"/>
            <p14:sldId id="286"/>
            <p14:sldId id="287"/>
            <p14:sldId id="288"/>
            <p14:sldId id="289"/>
            <p14:sldId id="290"/>
            <p14:sldId id="270"/>
            <p14:sldId id="272"/>
            <p14:sldId id="271"/>
            <p14:sldId id="273"/>
            <p14:sldId id="274"/>
            <p14:sldId id="275"/>
            <p14:sldId id="276"/>
            <p14:sldId id="277"/>
            <p14:sldId id="283"/>
            <p14:sldId id="284"/>
            <p14:sldId id="279"/>
            <p14:sldId id="280"/>
            <p14:sldId id="282"/>
            <p14:sldId id="291"/>
            <p14:sldId id="293"/>
            <p14:sldId id="294"/>
            <p14:sldId id="292"/>
            <p14:sldId id="295"/>
            <p14:sldId id="297"/>
            <p14:sldId id="296"/>
            <p14:sldId id="299"/>
            <p14:sldId id="298"/>
            <p14:sldId id="261"/>
          </p14:sldIdLst>
        </p14:section>
      </p14:sectionLst>
    </p:ext>
    <p:ext uri="{EFAFB233-063F-42B5-8137-9DF3F51BA10A}">
      <p15:sldGuideLst xmlns="" xmlns:p15="http://schemas.microsoft.com/office/powerpoint/2012/main">
        <p15:guide id="1" orient="horz" pos="2856" userDrawn="1">
          <p15:clr>
            <a:srgbClr val="A4A3A4"/>
          </p15:clr>
        </p15:guide>
        <p15:guide id="2" pos="5121" userDrawn="1">
          <p15:clr>
            <a:srgbClr val="A4A3A4"/>
          </p15:clr>
        </p15:guide>
        <p15:guide id="3" orient="horz" pos="803" userDrawn="1">
          <p15:clr>
            <a:srgbClr val="A4A3A4"/>
          </p15:clr>
        </p15:guide>
        <p15:guide id="4" pos="417" userDrawn="1">
          <p15:clr>
            <a:srgbClr val="A4A3A4"/>
          </p15:clr>
        </p15:guide>
        <p15:guide id="5" orient="horz" pos="1176" userDrawn="1">
          <p15:clr>
            <a:srgbClr val="A4A3A4"/>
          </p15:clr>
        </p15:guide>
        <p15:guide id="6" orient="horz" pos="3048" userDrawn="1">
          <p15:clr>
            <a:srgbClr val="A4A3A4"/>
          </p15:clr>
        </p15:guide>
        <p15:guide id="7" pos="9822" userDrawn="1">
          <p15:clr>
            <a:srgbClr val="A4A3A4"/>
          </p15:clr>
        </p15:guide>
        <p15:guide id="8" orient="horz" pos="5520">
          <p15:clr>
            <a:srgbClr val="A4A3A4"/>
          </p15:clr>
        </p15:guide>
        <p15:guide id="9" orient="horz" pos="500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EFEFE"/>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0613" autoAdjust="0"/>
  </p:normalViewPr>
  <p:slideViewPr>
    <p:cSldViewPr snapToGrid="0" snapToObjects="1">
      <p:cViewPr varScale="1">
        <p:scale>
          <a:sx n="12" d="100"/>
          <a:sy n="12" d="100"/>
        </p:scale>
        <p:origin x="-1512" y="-96"/>
      </p:cViewPr>
      <p:guideLst>
        <p:guide orient="horz" pos="2592"/>
        <p:guide pos="460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printerSettings" Target="printerSettings/printerSettings1.bin"/><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64FDB2-22F0-184B-9F5E-1DB0598DED9F}" type="datetimeFigureOut">
              <a:rPr lang="en-US" smtClean="0"/>
              <a:t>11/28/16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D2C469B-CDD8-784E-B4A8-4E43C222FC9A}" type="slidenum">
              <a:rPr lang="en-US" smtClean="0"/>
              <a:t>‹#›</a:t>
            </a:fld>
            <a:endParaRPr lang="en-US"/>
          </a:p>
        </p:txBody>
      </p:sp>
    </p:spTree>
    <p:extLst>
      <p:ext uri="{BB962C8B-B14F-4D97-AF65-F5344CB8AC3E}">
        <p14:creationId xmlns:p14="http://schemas.microsoft.com/office/powerpoint/2010/main" val="346909460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I’m an application developer!  When I build apps, they go through</a:t>
            </a:r>
            <a:r>
              <a:rPr lang="en-US" baseline="0" dirty="0" smtClean="0"/>
              <a:t> various stages to get to my production environment.</a:t>
            </a:r>
            <a:endParaRPr lang="en-US" dirty="0" smtClean="0"/>
          </a:p>
          <a:p>
            <a:endParaRPr lang="en-US" dirty="0"/>
          </a:p>
        </p:txBody>
      </p:sp>
      <p:sp>
        <p:nvSpPr>
          <p:cNvPr id="4" name="Slide Number Placeholder 3"/>
          <p:cNvSpPr>
            <a:spLocks noGrp="1"/>
          </p:cNvSpPr>
          <p:nvPr>
            <p:ph type="sldNum" sz="quarter" idx="10"/>
          </p:nvPr>
        </p:nvSpPr>
        <p:spPr/>
        <p:txBody>
          <a:bodyPr/>
          <a:lstStyle/>
          <a:p>
            <a:fld id="{BD2C469B-CDD8-784E-B4A8-4E43C222FC9A}" type="slidenum">
              <a:rPr lang="en-US" smtClean="0"/>
              <a:t>4</a:t>
            </a:fld>
            <a:endParaRPr lang="en-US"/>
          </a:p>
        </p:txBody>
      </p:sp>
    </p:spTree>
    <p:extLst>
      <p:ext uri="{BB962C8B-B14F-4D97-AF65-F5344CB8AC3E}">
        <p14:creationId xmlns:p14="http://schemas.microsoft.com/office/powerpoint/2010/main" val="37151661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5" name="Shape 105"/>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457200" marR="0" lvl="0" indent="-22860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 sz="1200" b="0" i="1" u="none" strike="noStrike" cap="none">
                <a:solidFill>
                  <a:schemeClr val="dk1"/>
                </a:solidFill>
                <a:latin typeface="Calibri"/>
                <a:ea typeface="Calibri"/>
                <a:cs typeface="Calibri"/>
                <a:sym typeface="Calibri"/>
              </a:rPr>
              <a:t>Integrate compliance and security requirements into your automated deployment pipeline. The InSpec language lets you specify those requirements as code. When compliance is code, you can identify issues during development and not after the fact. Test large-scale environments while still moving at velocity.</a:t>
            </a:r>
            <a:r>
              <a:rPr lang="en" sz="1200" b="0" i="0" u="none" strike="noStrike" cap="none">
                <a:solidFill>
                  <a:schemeClr val="dk1"/>
                </a:solidFill>
                <a:latin typeface="Calibri"/>
                <a:ea typeface="Calibri"/>
                <a:cs typeface="Calibri"/>
                <a:sym typeface="Calibri"/>
              </a:rPr>
              <a:t> </a:t>
            </a:r>
          </a:p>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 </a:t>
            </a:r>
          </a:p>
          <a:p>
            <a:pPr marL="0" marR="0" lvl="0" indent="0" algn="l" rtl="0">
              <a:spcBef>
                <a:spcPts val="0"/>
              </a:spcBef>
              <a:spcAft>
                <a:spcPts val="0"/>
              </a:spcAft>
              <a:buClr>
                <a:schemeClr val="dk1"/>
              </a:buClr>
              <a:buSzPct val="25000"/>
              <a:buFont typeface="Calibri"/>
              <a:buNone/>
            </a:pPr>
            <a:r>
              <a:rPr lang="en" sz="1200" b="1" i="0" u="none" strike="noStrike" cap="none">
                <a:solidFill>
                  <a:schemeClr val="dk1"/>
                </a:solidFill>
                <a:latin typeface="Calibri"/>
                <a:ea typeface="Calibri"/>
                <a:cs typeface="Calibri"/>
                <a:sym typeface="Calibri"/>
              </a:rPr>
              <a:t>Translate compliance into code</a:t>
            </a:r>
            <a:r>
              <a:rPr lang="en" sz="1200" b="0" i="0" u="none" strike="noStrike" cap="none">
                <a:solidFill>
                  <a:schemeClr val="dk1"/>
                </a:solidFill>
                <a:latin typeface="Calibri"/>
                <a:ea typeface="Calibri"/>
                <a:cs typeface="Calibri"/>
                <a:sym typeface="Calibri"/>
              </a:rPr>
              <a:t>. InSpec is an open-source testing framework with a human- and machine-readable language for specifying compliance, security and policy requirements. When compliance is expressed as code, you can integrate it into your deployment pipeline and automatically test for adherence to security policies.</a:t>
            </a:r>
          </a:p>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 </a:t>
            </a:r>
          </a:p>
          <a:p>
            <a:pPr marL="0" marR="0" lvl="0" indent="0" algn="l" rtl="0">
              <a:spcBef>
                <a:spcPts val="0"/>
              </a:spcBef>
              <a:spcAft>
                <a:spcPts val="0"/>
              </a:spcAft>
              <a:buClr>
                <a:schemeClr val="dk1"/>
              </a:buClr>
              <a:buSzPct val="25000"/>
              <a:buFont typeface="Calibri"/>
              <a:buNone/>
            </a:pPr>
            <a:r>
              <a:rPr lang="en" sz="1200" b="1" i="0" u="none" strike="noStrike" cap="none">
                <a:solidFill>
                  <a:schemeClr val="dk1"/>
                </a:solidFill>
                <a:latin typeface="Calibri"/>
                <a:ea typeface="Calibri"/>
                <a:cs typeface="Calibri"/>
                <a:sym typeface="Calibri"/>
              </a:rPr>
              <a:t>Clearly express statements of policy</a:t>
            </a:r>
            <a:r>
              <a:rPr lang="en" sz="1200" b="0" i="0" u="none" strike="noStrike" cap="none">
                <a:solidFill>
                  <a:schemeClr val="dk1"/>
                </a:solidFill>
                <a:latin typeface="Calibri"/>
                <a:ea typeface="Calibri"/>
                <a:cs typeface="Calibri"/>
                <a:sym typeface="Calibri"/>
              </a:rPr>
              <a:t>. When compliance is code, rules are unambiguous and can be understood by everyone on the team. Developers know what standards they're expected to meet and auditors know exactly what is being tested. Replace spreadsheets filled with abstract descriptions with tangible tests that have a clear intent.</a:t>
            </a:r>
          </a:p>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 </a:t>
            </a:r>
          </a:p>
          <a:p>
            <a:pPr marL="0" marR="0" lvl="0" indent="0" algn="l" rtl="0">
              <a:spcBef>
                <a:spcPts val="0"/>
              </a:spcBef>
              <a:spcAft>
                <a:spcPts val="0"/>
              </a:spcAft>
              <a:buClr>
                <a:schemeClr val="dk1"/>
              </a:buClr>
              <a:buSzPct val="25000"/>
              <a:buFont typeface="Calibri"/>
              <a:buNone/>
            </a:pPr>
            <a:r>
              <a:rPr lang="en" sz="1200" b="1" i="0" u="none" strike="noStrike" cap="none">
                <a:solidFill>
                  <a:schemeClr val="dk1"/>
                </a:solidFill>
                <a:latin typeface="Calibri"/>
                <a:ea typeface="Calibri"/>
                <a:cs typeface="Calibri"/>
                <a:sym typeface="Calibri"/>
              </a:rPr>
              <a:t>Find issues early</a:t>
            </a:r>
            <a:r>
              <a:rPr lang="en" sz="1200" b="0" i="0" u="none" strike="noStrike" cap="none">
                <a:solidFill>
                  <a:schemeClr val="dk1"/>
                </a:solidFill>
                <a:latin typeface="Calibri"/>
                <a:ea typeface="Calibri"/>
                <a:cs typeface="Calibri"/>
                <a:sym typeface="Calibri"/>
              </a:rPr>
              <a:t>. Automated compliance tests can start at the beginning of the development cycle. You'll detect any issues well before your code goes into production, when problems are expensive and time consuming to fix. </a:t>
            </a:r>
          </a:p>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 </a:t>
            </a:r>
          </a:p>
          <a:p>
            <a:pPr marL="0" marR="0" lvl="0" indent="0" algn="l" rtl="0">
              <a:spcBef>
                <a:spcPts val="0"/>
              </a:spcBef>
              <a:spcAft>
                <a:spcPts val="0"/>
              </a:spcAft>
              <a:buClr>
                <a:schemeClr val="dk1"/>
              </a:buClr>
              <a:buSzPct val="25000"/>
              <a:buFont typeface="Calibri"/>
              <a:buNone/>
            </a:pPr>
            <a:r>
              <a:rPr lang="en" sz="1200" b="1" i="0" u="none" strike="noStrike" cap="none">
                <a:solidFill>
                  <a:schemeClr val="dk1"/>
                </a:solidFill>
                <a:latin typeface="Calibri"/>
                <a:ea typeface="Calibri"/>
                <a:cs typeface="Calibri"/>
                <a:sym typeface="Calibri"/>
              </a:rPr>
              <a:t>Write code quickly</a:t>
            </a:r>
            <a:r>
              <a:rPr lang="en" sz="1200" b="0" i="0" u="none" strike="noStrike" cap="none">
                <a:solidFill>
                  <a:schemeClr val="dk1"/>
                </a:solidFill>
                <a:latin typeface="Calibri"/>
                <a:ea typeface="Calibri"/>
                <a:cs typeface="Calibri"/>
                <a:sym typeface="Calibri"/>
              </a:rPr>
              <a:t>. The InSpec language includes a collection of resources that help you write audit controls quickly and easily. You can also create custom resources for your own particular situations.</a:t>
            </a:r>
          </a:p>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 </a:t>
            </a:r>
          </a:p>
          <a:p>
            <a:pPr marL="0" marR="0" lvl="0" indent="0" algn="l" rtl="0">
              <a:spcBef>
                <a:spcPts val="0"/>
              </a:spcBef>
              <a:spcAft>
                <a:spcPts val="0"/>
              </a:spcAft>
              <a:buClr>
                <a:schemeClr val="dk1"/>
              </a:buClr>
              <a:buSzPct val="25000"/>
              <a:buFont typeface="Calibri"/>
              <a:buNone/>
            </a:pPr>
            <a:r>
              <a:rPr lang="en" sz="1200" b="1" i="0" u="none" strike="noStrike" cap="none">
                <a:solidFill>
                  <a:schemeClr val="dk1"/>
                </a:solidFill>
                <a:latin typeface="Calibri"/>
                <a:ea typeface="Calibri"/>
                <a:cs typeface="Calibri"/>
                <a:sym typeface="Calibri"/>
              </a:rPr>
              <a:t>Run code anywhere</a:t>
            </a:r>
            <a:r>
              <a:rPr lang="en" sz="1200" b="0" i="0" u="none" strike="noStrike" cap="none">
                <a:solidFill>
                  <a:schemeClr val="dk1"/>
                </a:solidFill>
                <a:latin typeface="Calibri"/>
                <a:ea typeface="Calibri"/>
                <a:cs typeface="Calibri"/>
                <a:sym typeface="Calibri"/>
              </a:rPr>
              <a:t>. InSpec code can run in multiple platforms. You can execute the same set of tests locally, with remote commands that use SSH or WinRM, or with external mechanisms such as the Docker API.</a:t>
            </a:r>
          </a:p>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 </a:t>
            </a:r>
          </a:p>
          <a:p>
            <a:pPr marL="0" marR="0" lvl="0" indent="0" algn="l" rtl="0">
              <a:spcBef>
                <a:spcPts val="0"/>
              </a:spcBef>
              <a:spcAft>
                <a:spcPts val="0"/>
              </a:spcAft>
              <a:buClr>
                <a:schemeClr val="dk1"/>
              </a:buClr>
              <a:buSzPct val="25000"/>
              <a:buFont typeface="Calibri"/>
              <a:buNone/>
            </a:pPr>
            <a:r>
              <a:rPr lang="en" sz="1200" b="1" i="0" u="none" strike="noStrike" cap="none">
                <a:solidFill>
                  <a:schemeClr val="dk1"/>
                </a:solidFill>
                <a:latin typeface="Calibri"/>
                <a:ea typeface="Calibri"/>
                <a:cs typeface="Calibri"/>
                <a:sym typeface="Calibri"/>
              </a:rPr>
              <a:t>Inspect machines, data, and APIs</a:t>
            </a:r>
            <a:r>
              <a:rPr lang="en" sz="1200" b="0" i="0" u="none" strike="noStrike" cap="none">
                <a:solidFill>
                  <a:schemeClr val="dk1"/>
                </a:solidFill>
                <a:latin typeface="Calibri"/>
                <a:ea typeface="Calibri"/>
                <a:cs typeface="Calibri"/>
                <a:sym typeface="Calibri"/>
              </a:rPr>
              <a:t>. Knowing that your physical servers are in compliance is, of course, essential.  But your applications rely on more than just server configurations.  With InSpec, you can assess data in a database or inspect the configuration of virtual resources by using their API. For example, you can check security group settings on your IaaS infrastructure.</a:t>
            </a:r>
          </a:p>
          <a:p>
            <a:pPr marL="457200" marR="0" lvl="0" indent="-22860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457200" marR="0" lvl="0" indent="-22860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Compliance as Code</a:t>
            </a:r>
          </a:p>
          <a:p>
            <a:pPr marL="914400" marR="0" lvl="0" indent="-36830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The speed and collaboration of DevOps for security &amp; compliance</a:t>
            </a:r>
          </a:p>
          <a:p>
            <a:pPr marL="914400" marR="0" lvl="0" indent="-36830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Security documents as executable code</a:t>
            </a:r>
          </a:p>
          <a:p>
            <a:pPr marL="914400" marR="0" lvl="0" indent="-36830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Compliance is assured from the start of the development cycle</a:t>
            </a:r>
          </a:p>
          <a:p>
            <a:pPr marL="457200" marR="0" lvl="0" indent="-22860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Security-focused framework</a:t>
            </a:r>
          </a:p>
          <a:p>
            <a:pPr marL="914400" marR="0" lvl="0" indent="-36830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DSL that helps you get started writing audit controls quickly &amp; easily</a:t>
            </a:r>
          </a:p>
          <a:p>
            <a:pPr marL="914400" marR="0" lvl="0" indent="-36830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Inspec works the same way everywhere: locally, remotely, or executed via API</a:t>
            </a:r>
          </a:p>
          <a:p>
            <a:pPr marL="914400" marR="0" lvl="0" indent="-36830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Tailored to the needs of security professionals</a:t>
            </a:r>
          </a:p>
          <a:p>
            <a:pPr marL="457200" marR="0" lvl="0" indent="-22860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Flexible and extensible</a:t>
            </a:r>
          </a:p>
          <a:p>
            <a:pPr marL="914400" marR="0" lvl="0" indent="-36830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Easily create custom resources, if needed</a:t>
            </a:r>
          </a:p>
          <a:p>
            <a:pPr marL="914400" marR="0" lvl="0" indent="-36830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Create and share profiles for code reuse and modularity</a:t>
            </a:r>
          </a:p>
          <a:p>
            <a:pPr marL="914400" marR="0" lvl="0" indent="-36830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Inspect machine state, data state, and API configurations</a:t>
            </a:r>
          </a:p>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buClr>
                <a:schemeClr val="dk1"/>
              </a:buClr>
              <a:buFont typeface="Arial"/>
              <a:buNone/>
            </a:pPr>
            <a:endParaRPr sz="1200" b="0" i="0" u="none" strike="noStrike" cap="none">
              <a:solidFill>
                <a:schemeClr val="dk1"/>
              </a:solidFill>
              <a:latin typeface="Calibri"/>
              <a:ea typeface="Calibri"/>
              <a:cs typeface="Calibri"/>
              <a:sym typeface="Calibri"/>
            </a:endParaRPr>
          </a:p>
        </p:txBody>
      </p:sp>
      <p:sp>
        <p:nvSpPr>
          <p:cNvPr id="106" name="Shape 10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chemeClr val="dk1"/>
              </a:buClr>
              <a:buSzPct val="25000"/>
              <a:buFont typeface="Calibri"/>
              <a:buNone/>
            </a:pPr>
            <a:fld id="{00000000-1234-1234-1234-123412341234}" type="slidenum">
              <a:rPr lang="en" sz="1400" b="0" i="0" u="none" strike="noStrike" cap="none">
                <a:solidFill>
                  <a:srgbClr val="000000"/>
                </a:solidFill>
                <a:latin typeface="Arial"/>
                <a:ea typeface="Arial"/>
                <a:cs typeface="Arial"/>
                <a:sym typeface="Arial"/>
              </a:rPr>
              <a:t>31</a:t>
            </a:fld>
            <a:endParaRPr lang="en"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 use Chef to manage</a:t>
            </a:r>
            <a:r>
              <a:rPr lang="en-US" baseline="0" dirty="0" smtClean="0"/>
              <a:t> my Infrastructure as code.  I have fully automated the provisioning and maintenance of my environment.</a:t>
            </a:r>
          </a:p>
          <a:p>
            <a:endParaRPr lang="en-US" dirty="0"/>
          </a:p>
        </p:txBody>
      </p:sp>
      <p:sp>
        <p:nvSpPr>
          <p:cNvPr id="4" name="Slide Number Placeholder 3"/>
          <p:cNvSpPr>
            <a:spLocks noGrp="1"/>
          </p:cNvSpPr>
          <p:nvPr>
            <p:ph type="sldNum" sz="quarter" idx="10"/>
          </p:nvPr>
        </p:nvSpPr>
        <p:spPr/>
        <p:txBody>
          <a:bodyPr/>
          <a:lstStyle/>
          <a:p>
            <a:fld id="{BD2C469B-CDD8-784E-B4A8-4E43C222FC9A}" type="slidenum">
              <a:rPr lang="en-US" smtClean="0"/>
              <a:t>5</a:t>
            </a:fld>
            <a:endParaRPr lang="en-US"/>
          </a:p>
        </p:txBody>
      </p:sp>
    </p:spTree>
    <p:extLst>
      <p:ext uri="{BB962C8B-B14F-4D97-AF65-F5344CB8AC3E}">
        <p14:creationId xmlns:p14="http://schemas.microsoft.com/office/powerpoint/2010/main" val="2225103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 around the development environment.</a:t>
            </a:r>
          </a:p>
          <a:p>
            <a:endParaRPr lang="en-US" dirty="0" smtClean="0"/>
          </a:p>
          <a:p>
            <a:r>
              <a:rPr lang="en-US" dirty="0" smtClean="0"/>
              <a:t>Browser</a:t>
            </a:r>
          </a:p>
          <a:p>
            <a:r>
              <a:rPr lang="en-US" dirty="0" smtClean="0"/>
              <a:t>.</a:t>
            </a:r>
            <a:r>
              <a:rPr lang="en-US" dirty="0" err="1" smtClean="0"/>
              <a:t>kitchen.yml</a:t>
            </a:r>
            <a:endParaRPr lang="en-US" dirty="0" smtClean="0"/>
          </a:p>
          <a:p>
            <a:r>
              <a:rPr lang="en-US" dirty="0" smtClean="0"/>
              <a:t>Cookbook</a:t>
            </a:r>
          </a:p>
          <a:p>
            <a:endParaRPr lang="en-US" dirty="0"/>
          </a:p>
        </p:txBody>
      </p:sp>
      <p:sp>
        <p:nvSpPr>
          <p:cNvPr id="4" name="Slide Number Placeholder 3"/>
          <p:cNvSpPr>
            <a:spLocks noGrp="1"/>
          </p:cNvSpPr>
          <p:nvPr>
            <p:ph type="sldNum" sz="quarter" idx="10"/>
          </p:nvPr>
        </p:nvSpPr>
        <p:spPr/>
        <p:txBody>
          <a:bodyPr/>
          <a:lstStyle/>
          <a:p>
            <a:fld id="{BD2C469B-CDD8-784E-B4A8-4E43C222FC9A}" type="slidenum">
              <a:rPr lang="en-US" smtClean="0"/>
              <a:t>6</a:t>
            </a:fld>
            <a:endParaRPr lang="en-US"/>
          </a:p>
        </p:txBody>
      </p:sp>
    </p:spTree>
    <p:extLst>
      <p:ext uri="{BB962C8B-B14F-4D97-AF65-F5344CB8AC3E}">
        <p14:creationId xmlns:p14="http://schemas.microsoft.com/office/powerpoint/2010/main" val="1822202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heard we were going to be audited.  The auditor showed up and wanted to audit our environment.</a:t>
            </a:r>
          </a:p>
          <a:p>
            <a:endParaRPr lang="en-US" baseline="0" dirty="0" smtClean="0"/>
          </a:p>
          <a:p>
            <a:r>
              <a:rPr lang="en-US" baseline="0" dirty="0" smtClean="0"/>
              <a:t>I was a little nervous also self-assured.  I was managing my infrastructure on AWS, everything is automated with Chef, how bad could it be.</a:t>
            </a:r>
            <a:endParaRPr lang="en-US" dirty="0"/>
          </a:p>
        </p:txBody>
      </p:sp>
      <p:sp>
        <p:nvSpPr>
          <p:cNvPr id="4" name="Slide Number Placeholder 3"/>
          <p:cNvSpPr>
            <a:spLocks noGrp="1"/>
          </p:cNvSpPr>
          <p:nvPr>
            <p:ph type="sldNum" sz="quarter" idx="10"/>
          </p:nvPr>
        </p:nvSpPr>
        <p:spPr/>
        <p:txBody>
          <a:bodyPr/>
          <a:lstStyle/>
          <a:p>
            <a:fld id="{BD2C469B-CDD8-784E-B4A8-4E43C222FC9A}" type="slidenum">
              <a:rPr lang="en-US" smtClean="0"/>
              <a:t>7</a:t>
            </a:fld>
            <a:endParaRPr lang="en-US"/>
          </a:p>
        </p:txBody>
      </p:sp>
    </p:spTree>
    <p:extLst>
      <p:ext uri="{BB962C8B-B14F-4D97-AF65-F5344CB8AC3E}">
        <p14:creationId xmlns:p14="http://schemas.microsoft.com/office/powerpoint/2010/main" val="2583209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auditor handed me a list of controls to verify.</a:t>
            </a:r>
            <a:endParaRPr lang="en-US" dirty="0"/>
          </a:p>
        </p:txBody>
      </p:sp>
      <p:sp>
        <p:nvSpPr>
          <p:cNvPr id="4" name="Slide Number Placeholder 3"/>
          <p:cNvSpPr>
            <a:spLocks noGrp="1"/>
          </p:cNvSpPr>
          <p:nvPr>
            <p:ph type="sldNum" sz="quarter" idx="10"/>
          </p:nvPr>
        </p:nvSpPr>
        <p:spPr/>
        <p:txBody>
          <a:bodyPr/>
          <a:lstStyle/>
          <a:p>
            <a:fld id="{E1A10442-6ABE-C647-A0D2-3F25CCA60B21}" type="slidenum">
              <a:rPr lang="en-US" smtClean="0"/>
              <a:t>8</a:t>
            </a:fld>
            <a:endParaRPr lang="en-US"/>
          </a:p>
        </p:txBody>
      </p:sp>
    </p:spTree>
    <p:extLst>
      <p:ext uri="{BB962C8B-B14F-4D97-AF65-F5344CB8AC3E}">
        <p14:creationId xmlns:p14="http://schemas.microsoft.com/office/powerpoint/2010/main" val="557940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took</a:t>
            </a:r>
            <a:r>
              <a:rPr lang="en-US" baseline="0" dirty="0" smtClean="0"/>
              <a:t> forever</a:t>
            </a:r>
            <a:r>
              <a:rPr lang="is-IS" baseline="0" dirty="0" smtClean="0"/>
              <a:t>…but once it was done I took solace in the fact that the auditors wouldn’t return for at least another six months.  We could get back to our normal development process.</a:t>
            </a:r>
            <a:endParaRPr lang="en-US" dirty="0"/>
          </a:p>
        </p:txBody>
      </p:sp>
      <p:sp>
        <p:nvSpPr>
          <p:cNvPr id="4" name="Slide Number Placeholder 3"/>
          <p:cNvSpPr>
            <a:spLocks noGrp="1"/>
          </p:cNvSpPr>
          <p:nvPr>
            <p:ph type="sldNum" sz="quarter" idx="10"/>
          </p:nvPr>
        </p:nvSpPr>
        <p:spPr/>
        <p:txBody>
          <a:bodyPr/>
          <a:lstStyle/>
          <a:p>
            <a:fld id="{E1A10442-6ABE-C647-A0D2-3F25CCA60B21}" type="slidenum">
              <a:rPr lang="en-US" smtClean="0"/>
              <a:t>10</a:t>
            </a:fld>
            <a:endParaRPr lang="en-US"/>
          </a:p>
        </p:txBody>
      </p:sp>
    </p:spTree>
    <p:extLst>
      <p:ext uri="{BB962C8B-B14F-4D97-AF65-F5344CB8AC3E}">
        <p14:creationId xmlns:p14="http://schemas.microsoft.com/office/powerpoint/2010/main" val="1465222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so</a:t>
            </a:r>
            <a:r>
              <a:rPr lang="en-US" baseline="0" dirty="0" smtClean="0"/>
              <a:t> fast!” said our security team.  We had to introduce a Security Review phase to our delivery.  </a:t>
            </a:r>
            <a:endParaRPr lang="en-US" dirty="0"/>
          </a:p>
        </p:txBody>
      </p:sp>
      <p:sp>
        <p:nvSpPr>
          <p:cNvPr id="4" name="Slide Number Placeholder 3"/>
          <p:cNvSpPr>
            <a:spLocks noGrp="1"/>
          </p:cNvSpPr>
          <p:nvPr>
            <p:ph type="sldNum" sz="quarter" idx="10"/>
          </p:nvPr>
        </p:nvSpPr>
        <p:spPr/>
        <p:txBody>
          <a:bodyPr/>
          <a:lstStyle/>
          <a:p>
            <a:fld id="{E1A10442-6ABE-C647-A0D2-3F25CCA60B21}" type="slidenum">
              <a:rPr lang="en-US" smtClean="0"/>
              <a:t>11</a:t>
            </a:fld>
            <a:endParaRPr lang="en-US"/>
          </a:p>
        </p:txBody>
      </p:sp>
    </p:spTree>
    <p:extLst>
      <p:ext uri="{BB962C8B-B14F-4D97-AF65-F5344CB8AC3E}">
        <p14:creationId xmlns:p14="http://schemas.microsoft.com/office/powerpoint/2010/main" val="14652220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is how I think of “security reviews” – they slow down the flow and change backs up. The more changes back up, the more we need to “expedite” or “force” things through the dam in order to satisfy </a:t>
            </a:r>
            <a:r>
              <a:rPr lang="en-US" dirty="0" err="1" smtClean="0"/>
              <a:t>LoB</a:t>
            </a:r>
            <a:r>
              <a:rPr lang="en-US" baseline="0" dirty="0" smtClean="0"/>
              <a:t> needs. Which leads to</a:t>
            </a:r>
            <a:r>
              <a:rPr lang="is-I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E1A10442-6ABE-C647-A0D2-3F25CCA60B21}" type="slidenum">
              <a:rPr lang="en-US" smtClean="0"/>
              <a:t>12</a:t>
            </a:fld>
            <a:endParaRPr lang="en-US"/>
          </a:p>
        </p:txBody>
      </p:sp>
    </p:spTree>
    <p:extLst>
      <p:ext uri="{BB962C8B-B14F-4D97-AF65-F5344CB8AC3E}">
        <p14:creationId xmlns:p14="http://schemas.microsoft.com/office/powerpoint/2010/main" val="318488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so we</a:t>
            </a:r>
            <a:r>
              <a:rPr lang="en-US" baseline="0" dirty="0" smtClean="0"/>
              <a:t> still need to assure ourselves that things are "secure", right? So what we do is replace this security 'gate" with "scanning"</a:t>
            </a:r>
          </a:p>
          <a:p>
            <a:endParaRPr lang="en-US" baseline="0" dirty="0" smtClean="0"/>
          </a:p>
          <a:p>
            <a:r>
              <a:rPr lang="en-US" baseline="0" dirty="0" smtClean="0"/>
              <a:t>At some later date</a:t>
            </a:r>
          </a:p>
          <a:p>
            <a:r>
              <a:rPr lang="en-US" baseline="0" dirty="0" smtClean="0"/>
              <a:t>Not with the same cadence as we're flowing changes through the system</a:t>
            </a:r>
          </a:p>
          <a:p>
            <a:r>
              <a:rPr lang="en-US" baseline="0" dirty="0" smtClean="0"/>
              <a:t>Usually only when the auditors are on site</a:t>
            </a:r>
          </a:p>
          <a:p>
            <a:r>
              <a:rPr lang="en-US" baseline="0" dirty="0" smtClean="0"/>
              <a:t>Which is why the sustainability is low – same thing as mentioned in the PCI report from Verizon</a:t>
            </a:r>
          </a:p>
          <a:p>
            <a:endParaRPr lang="en-US" baseline="0" dirty="0" smtClean="0"/>
          </a:p>
        </p:txBody>
      </p:sp>
      <p:sp>
        <p:nvSpPr>
          <p:cNvPr id="4" name="Slide Number Placeholder 3"/>
          <p:cNvSpPr>
            <a:spLocks noGrp="1"/>
          </p:cNvSpPr>
          <p:nvPr>
            <p:ph type="sldNum" sz="quarter" idx="10"/>
          </p:nvPr>
        </p:nvSpPr>
        <p:spPr/>
        <p:txBody>
          <a:bodyPr/>
          <a:lstStyle/>
          <a:p>
            <a:fld id="{E1A10442-6ABE-C647-A0D2-3F25CCA60B21}" type="slidenum">
              <a:rPr lang="en-US" smtClean="0"/>
              <a:t>14</a:t>
            </a:fld>
            <a:endParaRPr lang="en-US"/>
          </a:p>
        </p:txBody>
      </p:sp>
    </p:spTree>
    <p:extLst>
      <p:ext uri="{BB962C8B-B14F-4D97-AF65-F5344CB8AC3E}">
        <p14:creationId xmlns:p14="http://schemas.microsoft.com/office/powerpoint/2010/main" val="757900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2319257" y="6237720"/>
            <a:ext cx="9875520" cy="1203795"/>
          </a:xfrm>
        </p:spPr>
        <p:txBody>
          <a:bodyPr wrap="square" lIns="82274" tIns="82274" rIns="82274" bIns="82274" anchor="ctr" anchorCtr="0">
            <a:noAutofit/>
          </a:bodyPr>
          <a:lstStyle>
            <a:lvl1pPr algn="ctr">
              <a:lnSpc>
                <a:spcPct val="90000"/>
              </a:lnSpc>
              <a:defRPr sz="4300" b="1" spc="0" baseline="0">
                <a:solidFill>
                  <a:srgbClr val="435464"/>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2319257" y="7097053"/>
            <a:ext cx="9875520" cy="504709"/>
          </a:xfrm>
        </p:spPr>
        <p:txBody>
          <a:bodyPr wrap="square" lIns="82274" tIns="82274" rIns="82274" bIns="82274">
            <a:spAutoFit/>
          </a:bodyPr>
          <a:lstStyle>
            <a:lvl1pPr marL="0" indent="0" algn="ctr">
              <a:lnSpc>
                <a:spcPct val="90000"/>
              </a:lnSpc>
              <a:spcBef>
                <a:spcPts val="0"/>
              </a:spcBef>
              <a:buNone/>
              <a:defRPr sz="2400" baseline="0">
                <a:solidFill>
                  <a:srgbClr val="435464"/>
                </a:solidFill>
              </a:defRPr>
            </a:lvl1pPr>
            <a:lvl2pPr marL="548453" indent="0" algn="ctr">
              <a:buNone/>
              <a:defRPr>
                <a:solidFill>
                  <a:schemeClr val="tx1">
                    <a:tint val="75000"/>
                  </a:schemeClr>
                </a:solidFill>
              </a:defRPr>
            </a:lvl2pPr>
            <a:lvl3pPr marL="1096907" indent="0" algn="ctr">
              <a:buNone/>
              <a:defRPr>
                <a:solidFill>
                  <a:schemeClr val="tx1">
                    <a:tint val="75000"/>
                  </a:schemeClr>
                </a:solidFill>
              </a:defRPr>
            </a:lvl3pPr>
            <a:lvl4pPr marL="1645362" indent="0" algn="ctr">
              <a:buNone/>
              <a:defRPr>
                <a:solidFill>
                  <a:schemeClr val="tx1">
                    <a:tint val="75000"/>
                  </a:schemeClr>
                </a:solidFill>
              </a:defRPr>
            </a:lvl4pPr>
            <a:lvl5pPr marL="2193816" indent="0" algn="ctr">
              <a:buNone/>
              <a:defRPr>
                <a:solidFill>
                  <a:schemeClr val="tx1">
                    <a:tint val="75000"/>
                  </a:schemeClr>
                </a:solidFill>
              </a:defRPr>
            </a:lvl5pPr>
            <a:lvl6pPr marL="2742267" indent="0" algn="ctr">
              <a:buNone/>
              <a:defRPr>
                <a:solidFill>
                  <a:schemeClr val="tx1">
                    <a:tint val="75000"/>
                  </a:schemeClr>
                </a:solidFill>
              </a:defRPr>
            </a:lvl6pPr>
            <a:lvl7pPr marL="3290722" indent="0" algn="ctr">
              <a:buNone/>
              <a:defRPr>
                <a:solidFill>
                  <a:schemeClr val="tx1">
                    <a:tint val="75000"/>
                  </a:schemeClr>
                </a:solidFill>
              </a:defRPr>
            </a:lvl7pPr>
            <a:lvl8pPr marL="3839178" indent="0" algn="ctr">
              <a:buNone/>
              <a:defRPr>
                <a:solidFill>
                  <a:schemeClr val="tx1">
                    <a:tint val="75000"/>
                  </a:schemeClr>
                </a:solidFill>
              </a:defRPr>
            </a:lvl8pPr>
            <a:lvl9pPr marL="4387630" indent="0" algn="ctr">
              <a:buNone/>
              <a:defRPr>
                <a:solidFill>
                  <a:schemeClr val="tx1">
                    <a:tint val="75000"/>
                  </a:schemeClr>
                </a:solidFill>
              </a:defRPr>
            </a:lvl9pPr>
          </a:lstStyle>
          <a:p>
            <a:r>
              <a:rPr lang="en-US" smtClean="0"/>
              <a:t>Click to edit Master subtitle style</a:t>
            </a:r>
            <a:endParaRPr lang="en-US" dirty="0"/>
          </a:p>
        </p:txBody>
      </p:sp>
      <p:pic>
        <p:nvPicPr>
          <p:cNvPr id="2" name="Picture 1" descr="plain transparent logo.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949860" y="746437"/>
            <a:ext cx="5007432" cy="4951842"/>
          </a:xfrm>
          <a:prstGeom prst="rect">
            <a:avLst/>
          </a:prstGeom>
        </p:spPr>
      </p:pic>
    </p:spTree>
    <p:extLst>
      <p:ext uri="{BB962C8B-B14F-4D97-AF65-F5344CB8AC3E}">
        <p14:creationId xmlns:p14="http://schemas.microsoft.com/office/powerpoint/2010/main" val="602450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2379738" y="2246695"/>
            <a:ext cx="9875520" cy="1203795"/>
          </a:xfrm>
        </p:spPr>
        <p:txBody>
          <a:bodyPr wrap="square" lIns="82274" tIns="82274" rIns="82274" bIns="82274" anchor="ctr" anchorCtr="0">
            <a:noAutofit/>
          </a:bodyPr>
          <a:lstStyle>
            <a:lvl1pPr algn="ctr">
              <a:lnSpc>
                <a:spcPct val="90000"/>
              </a:lnSpc>
              <a:defRPr sz="4300" b="1" spc="0" baseline="0">
                <a:solidFill>
                  <a:srgbClr val="435464"/>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2379738" y="3106028"/>
            <a:ext cx="9875520" cy="504709"/>
          </a:xfrm>
        </p:spPr>
        <p:txBody>
          <a:bodyPr wrap="square" lIns="82274" tIns="82274" rIns="82274" bIns="82274">
            <a:spAutoFit/>
          </a:bodyPr>
          <a:lstStyle>
            <a:lvl1pPr marL="0" indent="0" algn="ctr">
              <a:lnSpc>
                <a:spcPct val="90000"/>
              </a:lnSpc>
              <a:spcBef>
                <a:spcPts val="0"/>
              </a:spcBef>
              <a:buNone/>
              <a:defRPr sz="2400">
                <a:solidFill>
                  <a:srgbClr val="435464"/>
                </a:solidFill>
              </a:defRPr>
            </a:lvl1pPr>
            <a:lvl2pPr marL="548453" indent="0" algn="ctr">
              <a:buNone/>
              <a:defRPr>
                <a:solidFill>
                  <a:schemeClr val="tx1">
                    <a:tint val="75000"/>
                  </a:schemeClr>
                </a:solidFill>
              </a:defRPr>
            </a:lvl2pPr>
            <a:lvl3pPr marL="1096907" indent="0" algn="ctr">
              <a:buNone/>
              <a:defRPr>
                <a:solidFill>
                  <a:schemeClr val="tx1">
                    <a:tint val="75000"/>
                  </a:schemeClr>
                </a:solidFill>
              </a:defRPr>
            </a:lvl3pPr>
            <a:lvl4pPr marL="1645362" indent="0" algn="ctr">
              <a:buNone/>
              <a:defRPr>
                <a:solidFill>
                  <a:schemeClr val="tx1">
                    <a:tint val="75000"/>
                  </a:schemeClr>
                </a:solidFill>
              </a:defRPr>
            </a:lvl4pPr>
            <a:lvl5pPr marL="2193816" indent="0" algn="ctr">
              <a:buNone/>
              <a:defRPr>
                <a:solidFill>
                  <a:schemeClr val="tx1">
                    <a:tint val="75000"/>
                  </a:schemeClr>
                </a:solidFill>
              </a:defRPr>
            </a:lvl5pPr>
            <a:lvl6pPr marL="2742267" indent="0" algn="ctr">
              <a:buNone/>
              <a:defRPr>
                <a:solidFill>
                  <a:schemeClr val="tx1">
                    <a:tint val="75000"/>
                  </a:schemeClr>
                </a:solidFill>
              </a:defRPr>
            </a:lvl6pPr>
            <a:lvl7pPr marL="3290722" indent="0" algn="ctr">
              <a:buNone/>
              <a:defRPr>
                <a:solidFill>
                  <a:schemeClr val="tx1">
                    <a:tint val="75000"/>
                  </a:schemeClr>
                </a:solidFill>
              </a:defRPr>
            </a:lvl7pPr>
            <a:lvl8pPr marL="3839178" indent="0" algn="ctr">
              <a:buNone/>
              <a:defRPr>
                <a:solidFill>
                  <a:schemeClr val="tx1">
                    <a:tint val="75000"/>
                  </a:schemeClr>
                </a:solidFill>
              </a:defRPr>
            </a:lvl8pPr>
            <a:lvl9pPr marL="438763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09860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731522" y="329563"/>
            <a:ext cx="13167360" cy="791242"/>
          </a:xfrm>
          <a:prstGeom prst="rect">
            <a:avLst/>
          </a:prstGeom>
          <a:noFill/>
          <a:ln>
            <a:noFill/>
          </a:ln>
        </p:spPr>
        <p:txBody>
          <a:bodyPr lIns="91440" tIns="91440" rIns="91440" bIns="91440" anchor="t" anchorCtr="0"/>
          <a:lstStyle>
            <a:lvl1pPr marL="0" marR="0" lvl="0" indent="0" algn="l" rtl="0">
              <a:lnSpc>
                <a:spcPct val="90000"/>
              </a:lnSpc>
              <a:spcBef>
                <a:spcPts val="0"/>
              </a:spcBef>
              <a:spcAft>
                <a:spcPts val="0"/>
              </a:spcAft>
              <a:buClr>
                <a:srgbClr val="435464"/>
              </a:buClr>
              <a:buFont typeface="Rambla"/>
              <a:buNone/>
              <a:defRPr sz="4300" b="0" i="0" u="none" strike="noStrike" cap="none">
                <a:solidFill>
                  <a:srgbClr val="435464"/>
                </a:solidFill>
                <a:latin typeface="Rambla"/>
                <a:ea typeface="Rambla"/>
                <a:cs typeface="Rambla"/>
                <a:sym typeface="Rambla"/>
              </a:defRPr>
            </a:lvl1pPr>
            <a:lvl2pPr lvl="1" indent="0" rtl="0">
              <a:spcBef>
                <a:spcPts val="0"/>
              </a:spcBef>
              <a:buClr>
                <a:srgbClr val="435464"/>
              </a:buClr>
              <a:buFont typeface="Arial"/>
              <a:buNone/>
              <a:defRPr sz="1800">
                <a:solidFill>
                  <a:srgbClr val="435464"/>
                </a:solidFill>
              </a:defRPr>
            </a:lvl2pPr>
            <a:lvl3pPr lvl="2" indent="0" rtl="0">
              <a:spcBef>
                <a:spcPts val="0"/>
              </a:spcBef>
              <a:buClr>
                <a:srgbClr val="435464"/>
              </a:buClr>
              <a:buFont typeface="Arial"/>
              <a:buNone/>
              <a:defRPr sz="1800">
                <a:solidFill>
                  <a:srgbClr val="435464"/>
                </a:solidFill>
              </a:defRPr>
            </a:lvl3pPr>
            <a:lvl4pPr lvl="3" indent="0" rtl="0">
              <a:spcBef>
                <a:spcPts val="0"/>
              </a:spcBef>
              <a:buClr>
                <a:srgbClr val="435464"/>
              </a:buClr>
              <a:buFont typeface="Arial"/>
              <a:buNone/>
              <a:defRPr sz="1800">
                <a:solidFill>
                  <a:srgbClr val="435464"/>
                </a:solidFill>
              </a:defRPr>
            </a:lvl4pPr>
            <a:lvl5pPr lvl="4" indent="0" rtl="0">
              <a:spcBef>
                <a:spcPts val="0"/>
              </a:spcBef>
              <a:buClr>
                <a:srgbClr val="435464"/>
              </a:buClr>
              <a:buFont typeface="Arial"/>
              <a:buNone/>
              <a:defRPr sz="1800">
                <a:solidFill>
                  <a:srgbClr val="435464"/>
                </a:solidFill>
              </a:defRPr>
            </a:lvl5pPr>
            <a:lvl6pPr lvl="5" indent="0" rtl="0">
              <a:spcBef>
                <a:spcPts val="0"/>
              </a:spcBef>
              <a:buClr>
                <a:srgbClr val="435464"/>
              </a:buClr>
              <a:buFont typeface="Arial"/>
              <a:buNone/>
              <a:defRPr sz="1800">
                <a:solidFill>
                  <a:srgbClr val="435464"/>
                </a:solidFill>
              </a:defRPr>
            </a:lvl6pPr>
            <a:lvl7pPr lvl="6" indent="0" rtl="0">
              <a:spcBef>
                <a:spcPts val="0"/>
              </a:spcBef>
              <a:buClr>
                <a:srgbClr val="435464"/>
              </a:buClr>
              <a:buFont typeface="Arial"/>
              <a:buNone/>
              <a:defRPr sz="1800">
                <a:solidFill>
                  <a:srgbClr val="435464"/>
                </a:solidFill>
              </a:defRPr>
            </a:lvl7pPr>
            <a:lvl8pPr lvl="7" indent="0" rtl="0">
              <a:spcBef>
                <a:spcPts val="0"/>
              </a:spcBef>
              <a:buClr>
                <a:srgbClr val="435464"/>
              </a:buClr>
              <a:buFont typeface="Arial"/>
              <a:buNone/>
              <a:defRPr sz="1800">
                <a:solidFill>
                  <a:srgbClr val="435464"/>
                </a:solidFill>
              </a:defRPr>
            </a:lvl8pPr>
            <a:lvl9pPr lvl="8" indent="0" rtl="0">
              <a:spcBef>
                <a:spcPts val="0"/>
              </a:spcBef>
              <a:buClr>
                <a:srgbClr val="435464"/>
              </a:buClr>
              <a:buFont typeface="Arial"/>
              <a:buNone/>
              <a:defRPr sz="1800">
                <a:solidFill>
                  <a:srgbClr val="435464"/>
                </a:solidFill>
              </a:defRPr>
            </a:lvl9pPr>
          </a:lstStyle>
          <a:p>
            <a:endParaRPr/>
          </a:p>
        </p:txBody>
      </p:sp>
      <p:sp>
        <p:nvSpPr>
          <p:cNvPr id="65" name="Shape 65"/>
          <p:cNvSpPr txBox="1">
            <a:spLocks noGrp="1"/>
          </p:cNvSpPr>
          <p:nvPr>
            <p:ph type="body" idx="1"/>
          </p:nvPr>
        </p:nvSpPr>
        <p:spPr>
          <a:xfrm>
            <a:off x="731522" y="1920267"/>
            <a:ext cx="13167360" cy="5431200"/>
          </a:xfrm>
          <a:prstGeom prst="rect">
            <a:avLst/>
          </a:prstGeom>
          <a:noFill/>
          <a:ln>
            <a:noFill/>
          </a:ln>
        </p:spPr>
        <p:txBody>
          <a:bodyPr lIns="91440" tIns="91440" rIns="91440" bIns="91440" anchor="t" anchorCtr="0"/>
          <a:lstStyle>
            <a:lvl1pPr marL="487680" marR="0" lvl="0" indent="121920" algn="l" rtl="0">
              <a:lnSpc>
                <a:spcPct val="100000"/>
              </a:lnSpc>
              <a:spcBef>
                <a:spcPts val="640"/>
              </a:spcBef>
              <a:spcAft>
                <a:spcPts val="0"/>
              </a:spcAft>
              <a:buClr>
                <a:srgbClr val="435464"/>
              </a:buClr>
              <a:buSzPct val="100000"/>
              <a:buFont typeface="Arial"/>
              <a:buChar char="•"/>
              <a:defRPr sz="3200" b="0" i="0" u="none" strike="noStrike" cap="none">
                <a:solidFill>
                  <a:srgbClr val="435464"/>
                </a:solidFill>
                <a:latin typeface="Rambla"/>
                <a:ea typeface="Rambla"/>
                <a:cs typeface="Rambla"/>
                <a:sym typeface="Rambla"/>
              </a:defRPr>
            </a:lvl1pPr>
            <a:lvl2pPr marL="1056640" marR="0" lvl="1" indent="81280" algn="l" rtl="0">
              <a:lnSpc>
                <a:spcPct val="100000"/>
              </a:lnSpc>
              <a:spcBef>
                <a:spcPts val="480"/>
              </a:spcBef>
              <a:spcAft>
                <a:spcPts val="0"/>
              </a:spcAft>
              <a:buClr>
                <a:srgbClr val="435464"/>
              </a:buClr>
              <a:buSzPct val="100000"/>
              <a:buFont typeface="Arial"/>
              <a:buChar char="–"/>
              <a:defRPr sz="2600" b="0" i="0" u="none" strike="noStrike" cap="none">
                <a:solidFill>
                  <a:srgbClr val="435464"/>
                </a:solidFill>
                <a:latin typeface="Rambla"/>
                <a:ea typeface="Rambla"/>
                <a:cs typeface="Rambla"/>
                <a:sym typeface="Rambla"/>
              </a:defRPr>
            </a:lvl2pPr>
            <a:lvl3pPr marL="1625600" marR="0" lvl="2" indent="101600" algn="l" rtl="0">
              <a:lnSpc>
                <a:spcPct val="100000"/>
              </a:lnSpc>
              <a:spcBef>
                <a:spcPts val="480"/>
              </a:spcBef>
              <a:spcAft>
                <a:spcPts val="0"/>
              </a:spcAft>
              <a:buClr>
                <a:srgbClr val="435464"/>
              </a:buClr>
              <a:buSzPct val="100000"/>
              <a:buFont typeface="Arial"/>
              <a:buChar char="•"/>
              <a:defRPr sz="2200" b="0" i="0" u="none" strike="noStrike" cap="none">
                <a:solidFill>
                  <a:srgbClr val="435464"/>
                </a:solidFill>
                <a:latin typeface="Rambla"/>
                <a:ea typeface="Rambla"/>
                <a:cs typeface="Rambla"/>
                <a:sym typeface="Rambla"/>
              </a:defRPr>
            </a:lvl3pPr>
            <a:lvl4pPr marL="2275840" marR="0" lvl="3" indent="-60960" algn="l" rtl="0">
              <a:lnSpc>
                <a:spcPct val="100000"/>
              </a:lnSpc>
              <a:spcBef>
                <a:spcPts val="320"/>
              </a:spcBef>
              <a:spcAft>
                <a:spcPts val="0"/>
              </a:spcAft>
              <a:buClr>
                <a:srgbClr val="435464"/>
              </a:buClr>
              <a:buSzPct val="100000"/>
              <a:buFont typeface="Arial"/>
              <a:buChar char="–"/>
              <a:defRPr sz="1400" b="0" i="0" u="none" strike="noStrike" cap="none">
                <a:solidFill>
                  <a:srgbClr val="435464"/>
                </a:solidFill>
                <a:latin typeface="Rambla"/>
                <a:ea typeface="Rambla"/>
                <a:cs typeface="Rambla"/>
                <a:sym typeface="Rambla"/>
              </a:defRPr>
            </a:lvl4pPr>
            <a:lvl5pPr marL="2926080" marR="0" lvl="4" indent="-40640" algn="l" rtl="0">
              <a:lnSpc>
                <a:spcPct val="100000"/>
              </a:lnSpc>
              <a:spcBef>
                <a:spcPts val="320"/>
              </a:spcBef>
              <a:spcAft>
                <a:spcPts val="0"/>
              </a:spcAft>
              <a:buClr>
                <a:srgbClr val="435464"/>
              </a:buClr>
              <a:buSzPct val="100000"/>
              <a:buFont typeface="Arial"/>
              <a:buChar char="»"/>
              <a:defRPr sz="1400" b="0" i="0" u="none" strike="noStrike" cap="none">
                <a:solidFill>
                  <a:srgbClr val="435464"/>
                </a:solidFill>
                <a:latin typeface="Rambla"/>
                <a:ea typeface="Rambla"/>
                <a:cs typeface="Rambla"/>
                <a:sym typeface="Rambla"/>
              </a:defRPr>
            </a:lvl5pPr>
            <a:lvl6pPr marL="3576320" marR="0" lvl="5" indent="223520" algn="l" rtl="0">
              <a:lnSpc>
                <a:spcPct val="100000"/>
              </a:lnSpc>
              <a:spcBef>
                <a:spcPts val="640"/>
              </a:spcBef>
              <a:spcAft>
                <a:spcPts val="0"/>
              </a:spcAft>
              <a:buClr>
                <a:srgbClr val="435464"/>
              </a:buClr>
              <a:buSzPct val="100000"/>
              <a:buFont typeface="Arial"/>
              <a:buChar char="•"/>
              <a:defRPr sz="2900" b="0" i="0" u="none" strike="noStrike" cap="none">
                <a:solidFill>
                  <a:srgbClr val="435464"/>
                </a:solidFill>
                <a:latin typeface="Rambla"/>
                <a:ea typeface="Rambla"/>
                <a:cs typeface="Rambla"/>
                <a:sym typeface="Rambla"/>
              </a:defRPr>
            </a:lvl6pPr>
            <a:lvl7pPr marL="4226560" marR="0" lvl="6" indent="223520" algn="l" rtl="0">
              <a:lnSpc>
                <a:spcPct val="100000"/>
              </a:lnSpc>
              <a:spcBef>
                <a:spcPts val="640"/>
              </a:spcBef>
              <a:spcAft>
                <a:spcPts val="0"/>
              </a:spcAft>
              <a:buClr>
                <a:srgbClr val="435464"/>
              </a:buClr>
              <a:buSzPct val="100000"/>
              <a:buFont typeface="Arial"/>
              <a:buChar char="•"/>
              <a:defRPr sz="2900" b="0" i="0" u="none" strike="noStrike" cap="none">
                <a:solidFill>
                  <a:srgbClr val="435464"/>
                </a:solidFill>
                <a:latin typeface="Rambla"/>
                <a:ea typeface="Rambla"/>
                <a:cs typeface="Rambla"/>
                <a:sym typeface="Rambla"/>
              </a:defRPr>
            </a:lvl7pPr>
            <a:lvl8pPr marL="4876800" marR="0" lvl="7" indent="223520" algn="l" rtl="0">
              <a:lnSpc>
                <a:spcPct val="100000"/>
              </a:lnSpc>
              <a:spcBef>
                <a:spcPts val="640"/>
              </a:spcBef>
              <a:spcAft>
                <a:spcPts val="0"/>
              </a:spcAft>
              <a:buClr>
                <a:srgbClr val="435464"/>
              </a:buClr>
              <a:buSzPct val="100000"/>
              <a:buFont typeface="Arial"/>
              <a:buChar char="•"/>
              <a:defRPr sz="2900" b="0" i="0" u="none" strike="noStrike" cap="none">
                <a:solidFill>
                  <a:srgbClr val="435464"/>
                </a:solidFill>
                <a:latin typeface="Rambla"/>
                <a:ea typeface="Rambla"/>
                <a:cs typeface="Rambla"/>
                <a:sym typeface="Rambla"/>
              </a:defRPr>
            </a:lvl8pPr>
            <a:lvl9pPr marL="5547360" marR="0" lvl="8" indent="203200" algn="l" rtl="0">
              <a:lnSpc>
                <a:spcPct val="100000"/>
              </a:lnSpc>
              <a:spcBef>
                <a:spcPts val="640"/>
              </a:spcBef>
              <a:spcAft>
                <a:spcPts val="0"/>
              </a:spcAft>
              <a:buClr>
                <a:srgbClr val="435464"/>
              </a:buClr>
              <a:buSzPct val="100000"/>
              <a:buFont typeface="Arial"/>
              <a:buChar char="•"/>
              <a:defRPr sz="2900" b="0" i="0" u="none" strike="noStrike" cap="none">
                <a:solidFill>
                  <a:srgbClr val="435464"/>
                </a:solidFill>
                <a:latin typeface="Rambla"/>
                <a:ea typeface="Rambla"/>
                <a:cs typeface="Rambla"/>
                <a:sym typeface="Rambla"/>
              </a:defRPr>
            </a:lvl9pPr>
          </a:lstStyle>
          <a:p>
            <a:endParaRPr/>
          </a:p>
        </p:txBody>
      </p:sp>
      <p:sp>
        <p:nvSpPr>
          <p:cNvPr id="66" name="Shape 66"/>
          <p:cNvSpPr txBox="1">
            <a:spLocks noGrp="1"/>
          </p:cNvSpPr>
          <p:nvPr>
            <p:ph type="sldNum" idx="12"/>
          </p:nvPr>
        </p:nvSpPr>
        <p:spPr>
          <a:xfrm>
            <a:off x="0" y="7627637"/>
            <a:ext cx="3413760" cy="601920"/>
          </a:xfrm>
          <a:prstGeom prst="rect">
            <a:avLst/>
          </a:prstGeom>
          <a:noFill/>
          <a:ln>
            <a:noFill/>
          </a:ln>
        </p:spPr>
        <p:txBody>
          <a:bodyPr lIns="130280" tIns="65120" rIns="130280" bIns="65120" anchor="b" anchorCtr="0">
            <a:noAutofit/>
          </a:bodyPr>
          <a:lstStyle/>
          <a:p>
            <a:pPr>
              <a:buClr>
                <a:srgbClr val="000000"/>
              </a:buClr>
              <a:buSzPct val="25000"/>
            </a:pPr>
            <a:fld id="{00000000-1234-1234-1234-123412341234}" type="slidenum">
              <a:rPr lang="en" sz="2200" smtClean="0">
                <a:solidFill>
                  <a:srgbClr val="000000"/>
                </a:solidFill>
                <a:latin typeface="Arial"/>
                <a:ea typeface="Arial"/>
                <a:cs typeface="Arial"/>
                <a:sym typeface="Arial"/>
              </a:rPr>
              <a:pPr>
                <a:buClr>
                  <a:srgbClr val="000000"/>
                </a:buClr>
                <a:buSzPct val="25000"/>
              </a:pPr>
              <a:t>‹#›</a:t>
            </a:fld>
            <a:endParaRPr lang="en" sz="2200">
              <a:solidFill>
                <a:srgbClr val="000000"/>
              </a:solidFill>
              <a:latin typeface="Arial"/>
              <a:ea typeface="Arial"/>
              <a:cs typeface="Arial"/>
              <a:sym typeface="Arial"/>
            </a:endParaRPr>
          </a:p>
        </p:txBody>
      </p:sp>
    </p:spTree>
    <p:extLst>
      <p:ext uri="{BB962C8B-B14F-4D97-AF65-F5344CB8AC3E}">
        <p14:creationId xmlns:p14="http://schemas.microsoft.com/office/powerpoint/2010/main" val="2845764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609600" y="1670583"/>
            <a:ext cx="13408762" cy="4811358"/>
          </a:xfrm>
        </p:spPr>
        <p:txBody>
          <a:bodyPr>
            <a:noAutofit/>
          </a:bodyPr>
          <a:lstStyle>
            <a:lvl1pPr>
              <a:defRPr baseline="0"/>
            </a:lvl1pPr>
            <a:lvl2pPr>
              <a:defRPr baseline="0"/>
            </a:lvl2pPr>
            <a:lvl3pPr>
              <a:defRPr baseline="0"/>
            </a:lvl3pPr>
            <a:lvl4pPr>
              <a:defRPr baseline="0"/>
            </a:lvl4pPr>
            <a:lvl5pPr>
              <a:defRPr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65948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amp;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7418776" y="1670583"/>
            <a:ext cx="6599586" cy="4811358"/>
          </a:xfrm>
        </p:spPr>
        <p:txBody>
          <a:bodyPr>
            <a:noAutofit/>
          </a:bodyPr>
          <a:lstStyle>
            <a:lvl1pPr>
              <a:defRPr baseline="0"/>
            </a:lvl1pPr>
            <a:lvl2pPr>
              <a:defRPr baseline="0"/>
            </a:lvl2pPr>
            <a:lvl3pPr>
              <a:defRPr baseline="0"/>
            </a:lvl3pPr>
            <a:lvl4pPr>
              <a:defRPr baseline="0"/>
            </a:lvl4pPr>
            <a:lvl5pPr>
              <a:defRPr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Picture Placeholder 3"/>
          <p:cNvSpPr>
            <a:spLocks noGrp="1"/>
          </p:cNvSpPr>
          <p:nvPr>
            <p:ph type="pic" sz="quarter" idx="11"/>
          </p:nvPr>
        </p:nvSpPr>
        <p:spPr>
          <a:xfrm>
            <a:off x="609602" y="1670050"/>
            <a:ext cx="6599237" cy="4811713"/>
          </a:xfrm>
        </p:spPr>
        <p:txBody>
          <a:bodyPr/>
          <a:lstStyle/>
          <a:p>
            <a:endParaRPr lang="en-US"/>
          </a:p>
        </p:txBody>
      </p:sp>
    </p:spTree>
    <p:extLst>
      <p:ext uri="{BB962C8B-B14F-4D97-AF65-F5344CB8AC3E}">
        <p14:creationId xmlns:p14="http://schemas.microsoft.com/office/powerpoint/2010/main" val="892048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609600" y="1670583"/>
            <a:ext cx="13408762" cy="4811358"/>
          </a:xfrm>
        </p:spPr>
        <p:txBody>
          <a:bodyPr>
            <a:noAutofit/>
          </a:bodyPr>
          <a:lstStyle>
            <a:lvl1pPr marL="0" indent="0">
              <a:buNone/>
              <a:defRPr>
                <a:latin typeface="Consolas" panose="020B0609020204030204" pitchFamily="49" charset="0"/>
                <a:cs typeface="Consolas" panose="020B0609020204030204" pitchFamily="49" charset="0"/>
              </a:defRPr>
            </a:lvl1pPr>
            <a:lvl2pPr marL="278046" indent="0">
              <a:buNone/>
              <a:defRPr>
                <a:latin typeface="Consolas" panose="020B0609020204030204" pitchFamily="49" charset="0"/>
                <a:cs typeface="Consolas" panose="020B0609020204030204" pitchFamily="49" charset="0"/>
              </a:defRPr>
            </a:lvl2pPr>
            <a:lvl3pPr marL="548477" indent="0">
              <a:buNone/>
              <a:defRPr>
                <a:latin typeface="Consolas" panose="020B0609020204030204" pitchFamily="49" charset="0"/>
                <a:cs typeface="Consolas" panose="020B0609020204030204" pitchFamily="49" charset="0"/>
              </a:defRPr>
            </a:lvl3pPr>
            <a:lvl4pPr marL="756058" indent="0">
              <a:buNone/>
              <a:defRPr>
                <a:latin typeface="Consolas" panose="020B0609020204030204" pitchFamily="49" charset="0"/>
                <a:cs typeface="Consolas" panose="020B0609020204030204" pitchFamily="49" charset="0"/>
              </a:defRPr>
            </a:lvl4pPr>
            <a:lvl5pPr marL="961736" indent="0">
              <a:buNone/>
              <a:defRPr>
                <a:latin typeface="Consolas" panose="020B0609020204030204" pitchFamily="49" charset="0"/>
                <a:cs typeface="Consolas" panose="020B0609020204030204" pitchFamily="49" charset="0"/>
              </a:defRPr>
            </a:lvl5pPr>
          </a:lstStyle>
          <a:p>
            <a:pPr lvl="0"/>
            <a:r>
              <a:rPr lang="en-US" dirty="0" smtClean="0"/>
              <a:t>Click to edit Master text styles</a:t>
            </a:r>
          </a:p>
        </p:txBody>
      </p:sp>
    </p:spTree>
    <p:extLst>
      <p:ext uri="{BB962C8B-B14F-4D97-AF65-F5344CB8AC3E}">
        <p14:creationId xmlns:p14="http://schemas.microsoft.com/office/powerpoint/2010/main" val="133417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609600" y="2323105"/>
            <a:ext cx="13408762" cy="4158835"/>
          </a:xfrm>
          <a:solidFill>
            <a:schemeClr val="tx1"/>
          </a:solidFill>
        </p:spPr>
        <p:txBody>
          <a:bodyPr lIns="91440">
            <a:noAutofit/>
          </a:bodyPr>
          <a:lstStyle>
            <a:lvl1pPr marL="0" indent="0">
              <a:buNone/>
              <a:defRPr>
                <a:solidFill>
                  <a:schemeClr val="bg1"/>
                </a:solidFill>
                <a:latin typeface="Consolas" panose="020B0609020204030204" pitchFamily="49" charset="0"/>
                <a:cs typeface="Consolas" panose="020B0609020204030204" pitchFamily="49" charset="0"/>
              </a:defRPr>
            </a:lvl1pPr>
            <a:lvl2pPr marL="278046" indent="0">
              <a:buNone/>
              <a:defRPr>
                <a:latin typeface="Consolas" panose="020B0609020204030204" pitchFamily="49" charset="0"/>
                <a:cs typeface="Consolas" panose="020B0609020204030204" pitchFamily="49" charset="0"/>
              </a:defRPr>
            </a:lvl2pPr>
            <a:lvl3pPr marL="548477" indent="0">
              <a:buNone/>
              <a:defRPr>
                <a:latin typeface="Consolas" panose="020B0609020204030204" pitchFamily="49" charset="0"/>
                <a:cs typeface="Consolas" panose="020B0609020204030204" pitchFamily="49" charset="0"/>
              </a:defRPr>
            </a:lvl3pPr>
            <a:lvl4pPr marL="756058" indent="0">
              <a:buNone/>
              <a:defRPr>
                <a:latin typeface="Consolas" panose="020B0609020204030204" pitchFamily="49" charset="0"/>
                <a:cs typeface="Consolas" panose="020B0609020204030204" pitchFamily="49" charset="0"/>
              </a:defRPr>
            </a:lvl4pPr>
            <a:lvl5pPr marL="961736" indent="0">
              <a:buNone/>
              <a:defRPr>
                <a:latin typeface="Consolas" panose="020B0609020204030204" pitchFamily="49" charset="0"/>
                <a:cs typeface="Consolas" panose="020B0609020204030204" pitchFamily="49" charset="0"/>
              </a:defRPr>
            </a:lvl5pPr>
          </a:lstStyle>
          <a:p>
            <a:pPr lvl="0"/>
            <a:r>
              <a:rPr lang="en-US" dirty="0" smtClean="0"/>
              <a:t>Click to edit Master text styles</a:t>
            </a:r>
          </a:p>
        </p:txBody>
      </p:sp>
      <p:sp>
        <p:nvSpPr>
          <p:cNvPr id="4" name="Text Placeholder 4"/>
          <p:cNvSpPr>
            <a:spLocks noGrp="1"/>
          </p:cNvSpPr>
          <p:nvPr>
            <p:ph type="body" sz="quarter" idx="11"/>
          </p:nvPr>
        </p:nvSpPr>
        <p:spPr>
          <a:xfrm>
            <a:off x="609600" y="1437852"/>
            <a:ext cx="13408762" cy="683918"/>
          </a:xfrm>
          <a:ln>
            <a:solidFill>
              <a:schemeClr val="tx1"/>
            </a:solidFill>
            <a:prstDash val="dash"/>
          </a:ln>
        </p:spPr>
        <p:txBody>
          <a:bodyPr lIns="91440" anchor="ctr" anchorCtr="0">
            <a:noAutofit/>
          </a:bodyPr>
          <a:lstStyle>
            <a:lvl1pPr marL="0" indent="0">
              <a:buNone/>
              <a:defRPr>
                <a:latin typeface="Consolas" panose="020B0609020204030204" pitchFamily="49" charset="0"/>
                <a:cs typeface="Consolas" panose="020B0609020204030204" pitchFamily="49" charset="0"/>
              </a:defRPr>
            </a:lvl1pPr>
            <a:lvl2pPr marL="278046" indent="0">
              <a:buNone/>
              <a:defRPr>
                <a:latin typeface="Consolas" panose="020B0609020204030204" pitchFamily="49" charset="0"/>
                <a:cs typeface="Consolas" panose="020B0609020204030204" pitchFamily="49" charset="0"/>
              </a:defRPr>
            </a:lvl2pPr>
            <a:lvl3pPr marL="548477" indent="0">
              <a:buNone/>
              <a:defRPr>
                <a:latin typeface="Consolas" panose="020B0609020204030204" pitchFamily="49" charset="0"/>
                <a:cs typeface="Consolas" panose="020B0609020204030204" pitchFamily="49" charset="0"/>
              </a:defRPr>
            </a:lvl3pPr>
            <a:lvl4pPr marL="756058" indent="0">
              <a:buNone/>
              <a:defRPr>
                <a:latin typeface="Consolas" panose="020B0609020204030204" pitchFamily="49" charset="0"/>
                <a:cs typeface="Consolas" panose="020B0609020204030204" pitchFamily="49" charset="0"/>
              </a:defRPr>
            </a:lvl4pPr>
            <a:lvl5pPr marL="961736" indent="0">
              <a:buNone/>
              <a:defRPr>
                <a:latin typeface="Consolas" panose="020B0609020204030204" pitchFamily="49" charset="0"/>
                <a:cs typeface="Consolas" panose="020B0609020204030204" pitchFamily="49" charset="0"/>
              </a:defRPr>
            </a:lvl5pPr>
          </a:lstStyle>
          <a:p>
            <a:pPr lvl="0"/>
            <a:r>
              <a:rPr lang="en-US" dirty="0" smtClean="0"/>
              <a:t>Click to edit Master text styles</a:t>
            </a:r>
          </a:p>
        </p:txBody>
      </p:sp>
    </p:spTree>
    <p:extLst>
      <p:ext uri="{BB962C8B-B14F-4D97-AF65-F5344CB8AC3E}">
        <p14:creationId xmlns:p14="http://schemas.microsoft.com/office/powerpoint/2010/main" val="1056402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25506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ogo Middle">
    <p:spTree>
      <p:nvGrpSpPr>
        <p:cNvPr id="1" name=""/>
        <p:cNvGrpSpPr/>
        <p:nvPr/>
      </p:nvGrpSpPr>
      <p:grpSpPr>
        <a:xfrm>
          <a:off x="0" y="0"/>
          <a:ext cx="0" cy="0"/>
          <a:chOff x="0" y="0"/>
          <a:chExt cx="0" cy="0"/>
        </a:xfrm>
      </p:grpSpPr>
      <p:pic>
        <p:nvPicPr>
          <p:cNvPr id="2" name="Picture 1" descr="plain transparent logo.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805388" y="1577901"/>
            <a:ext cx="5007432" cy="4951842"/>
          </a:xfrm>
          <a:prstGeom prst="rect">
            <a:avLst/>
          </a:prstGeom>
        </p:spPr>
      </p:pic>
      <p:sp>
        <p:nvSpPr>
          <p:cNvPr id="3" name="Rectangle 2"/>
          <p:cNvSpPr/>
          <p:nvPr userDrawn="1"/>
        </p:nvSpPr>
        <p:spPr bwMode="auto">
          <a:xfrm>
            <a:off x="13624989" y="7228094"/>
            <a:ext cx="815304" cy="783958"/>
          </a:xfrm>
          <a:prstGeom prst="rect">
            <a:avLst/>
          </a:prstGeom>
          <a:solidFill>
            <a:srgbClr val="FEFEFE"/>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latin typeface="Gill Sans Light"/>
                <a:cs typeface="Gill Sans Light"/>
              </a:rPr>
              <a:t> </a:t>
            </a:r>
          </a:p>
        </p:txBody>
      </p:sp>
    </p:spTree>
    <p:extLst>
      <p:ext uri="{BB962C8B-B14F-4D97-AF65-F5344CB8AC3E}">
        <p14:creationId xmlns:p14="http://schemas.microsoft.com/office/powerpoint/2010/main" val="114130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527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2379738" y="2246695"/>
            <a:ext cx="9875520" cy="1203795"/>
          </a:xfrm>
        </p:spPr>
        <p:txBody>
          <a:bodyPr wrap="square" lIns="82274" tIns="82274" rIns="82274" bIns="82274" anchor="ctr" anchorCtr="0">
            <a:noAutofit/>
          </a:bodyPr>
          <a:lstStyle>
            <a:lvl1pPr algn="ctr">
              <a:lnSpc>
                <a:spcPct val="90000"/>
              </a:lnSpc>
              <a:defRPr sz="4300" b="1" spc="0" baseline="0">
                <a:solidFill>
                  <a:srgbClr val="435464"/>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2379738" y="3106028"/>
            <a:ext cx="9875520" cy="504709"/>
          </a:xfrm>
        </p:spPr>
        <p:txBody>
          <a:bodyPr wrap="square" lIns="82274" tIns="82274" rIns="82274" bIns="82274">
            <a:spAutoFit/>
          </a:bodyPr>
          <a:lstStyle>
            <a:lvl1pPr marL="0" indent="0" algn="ctr">
              <a:lnSpc>
                <a:spcPct val="90000"/>
              </a:lnSpc>
              <a:spcBef>
                <a:spcPts val="0"/>
              </a:spcBef>
              <a:buNone/>
              <a:defRPr sz="2400">
                <a:solidFill>
                  <a:srgbClr val="435464"/>
                </a:solidFill>
              </a:defRPr>
            </a:lvl1pPr>
            <a:lvl2pPr marL="548453" indent="0" algn="ctr">
              <a:buNone/>
              <a:defRPr>
                <a:solidFill>
                  <a:schemeClr val="tx1">
                    <a:tint val="75000"/>
                  </a:schemeClr>
                </a:solidFill>
              </a:defRPr>
            </a:lvl2pPr>
            <a:lvl3pPr marL="1096907" indent="0" algn="ctr">
              <a:buNone/>
              <a:defRPr>
                <a:solidFill>
                  <a:schemeClr val="tx1">
                    <a:tint val="75000"/>
                  </a:schemeClr>
                </a:solidFill>
              </a:defRPr>
            </a:lvl3pPr>
            <a:lvl4pPr marL="1645362" indent="0" algn="ctr">
              <a:buNone/>
              <a:defRPr>
                <a:solidFill>
                  <a:schemeClr val="tx1">
                    <a:tint val="75000"/>
                  </a:schemeClr>
                </a:solidFill>
              </a:defRPr>
            </a:lvl4pPr>
            <a:lvl5pPr marL="2193816" indent="0" algn="ctr">
              <a:buNone/>
              <a:defRPr>
                <a:solidFill>
                  <a:schemeClr val="tx1">
                    <a:tint val="75000"/>
                  </a:schemeClr>
                </a:solidFill>
              </a:defRPr>
            </a:lvl5pPr>
            <a:lvl6pPr marL="2742267" indent="0" algn="ctr">
              <a:buNone/>
              <a:defRPr>
                <a:solidFill>
                  <a:schemeClr val="tx1">
                    <a:tint val="75000"/>
                  </a:schemeClr>
                </a:solidFill>
              </a:defRPr>
            </a:lvl6pPr>
            <a:lvl7pPr marL="3290722" indent="0" algn="ctr">
              <a:buNone/>
              <a:defRPr>
                <a:solidFill>
                  <a:schemeClr val="tx1">
                    <a:tint val="75000"/>
                  </a:schemeClr>
                </a:solidFill>
              </a:defRPr>
            </a:lvl7pPr>
            <a:lvl8pPr marL="3839178" indent="0" algn="ctr">
              <a:buNone/>
              <a:defRPr>
                <a:solidFill>
                  <a:schemeClr val="tx1">
                    <a:tint val="75000"/>
                  </a:schemeClr>
                </a:solidFill>
              </a:defRPr>
            </a:lvl8pPr>
            <a:lvl9pPr marL="438763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138589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2" y="548642"/>
            <a:ext cx="13411200" cy="609397"/>
          </a:xfrm>
          <a:prstGeom prst="rect">
            <a:avLst/>
          </a:prstGeom>
        </p:spPr>
        <p:txBody>
          <a:bodyPr vert="horz" wrap="square" lIns="0" tIns="0" rIns="0" bIns="0" rtlCol="0" anchor="t" anchorCtr="0">
            <a:spAutoFit/>
          </a:bodyPr>
          <a:lstStyle/>
          <a:p>
            <a:r>
              <a:rPr lang="en-US" smtClean="0"/>
              <a:t>Click to edit Master title style</a:t>
            </a:r>
            <a:endParaRPr lang="en-US" dirty="0"/>
          </a:p>
        </p:txBody>
      </p:sp>
      <p:sp>
        <p:nvSpPr>
          <p:cNvPr id="3" name="Text Placeholder 2"/>
          <p:cNvSpPr>
            <a:spLocks noGrp="1"/>
          </p:cNvSpPr>
          <p:nvPr>
            <p:ph type="body" idx="1"/>
          </p:nvPr>
        </p:nvSpPr>
        <p:spPr bwMode="white">
          <a:xfrm>
            <a:off x="609602" y="1670580"/>
            <a:ext cx="13411200" cy="5166360"/>
          </a:xfrm>
          <a:prstGeom prst="rect">
            <a:avLst/>
          </a:prstGeom>
        </p:spPr>
        <p:txBody>
          <a:bodyPr vert="horz" wrap="square"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7006919"/>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51" r:id="rId3"/>
    <p:sldLayoutId id="2147483943" r:id="rId4"/>
    <p:sldLayoutId id="2147483952" r:id="rId5"/>
    <p:sldLayoutId id="2147483944" r:id="rId6"/>
    <p:sldLayoutId id="2147483945" r:id="rId7"/>
    <p:sldLayoutId id="2147483950" r:id="rId8"/>
    <p:sldLayoutId id="2147483946" r:id="rId9"/>
    <p:sldLayoutId id="2147483947" r:id="rId10"/>
    <p:sldLayoutId id="214748395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txStyles>
    <p:titleStyle>
      <a:lvl1pPr algn="l" defTabSz="1096907" rtl="0" eaLnBrk="1" latinLnBrk="0" hangingPunct="1">
        <a:lnSpc>
          <a:spcPct val="90000"/>
        </a:lnSpc>
        <a:spcBef>
          <a:spcPct val="0"/>
        </a:spcBef>
        <a:buNone/>
        <a:defRPr lang="en-US" sz="4300" b="0" i="0" kern="1200" cap="none" spc="0" baseline="0" dirty="0" smtClean="0">
          <a:ln w="3175">
            <a:noFill/>
          </a:ln>
          <a:solidFill>
            <a:srgbClr val="435464"/>
          </a:solidFill>
          <a:effectLst/>
          <a:latin typeface="Gill Sans Light"/>
          <a:ea typeface="+mn-ea"/>
          <a:cs typeface="Gill Sans Light"/>
        </a:defRPr>
      </a:lvl1pPr>
    </p:titleStyle>
    <p:bodyStyle>
      <a:lvl1pPr marL="278046" indent="-278046" algn="l" defTabSz="1096907" rtl="0" eaLnBrk="1" latinLnBrk="0" hangingPunct="1">
        <a:lnSpc>
          <a:spcPct val="100000"/>
        </a:lnSpc>
        <a:spcBef>
          <a:spcPts val="720"/>
        </a:spcBef>
        <a:buSzPct val="90000"/>
        <a:buFont typeface="Arial" pitchFamily="34" charset="0"/>
        <a:buChar char="•"/>
        <a:defRPr sz="2900" b="0" i="0" kern="1200" baseline="0">
          <a:solidFill>
            <a:srgbClr val="435464"/>
          </a:solidFill>
          <a:latin typeface="Gill Sans Light"/>
          <a:ea typeface="+mn-ea"/>
          <a:cs typeface="Gill Sans Light"/>
        </a:defRPr>
      </a:lvl1pPr>
      <a:lvl2pPr marL="620948" indent="-342900" algn="l" defTabSz="1096907" rtl="0" eaLnBrk="1" latinLnBrk="0" hangingPunct="1">
        <a:lnSpc>
          <a:spcPct val="100000"/>
        </a:lnSpc>
        <a:spcBef>
          <a:spcPts val="720"/>
        </a:spcBef>
        <a:buSzPct val="25000"/>
        <a:buFont typeface="Lucida Grande"/>
        <a:buChar char=" "/>
        <a:defRPr sz="2400" b="0" i="0" kern="1200" baseline="0">
          <a:solidFill>
            <a:srgbClr val="435464"/>
          </a:solidFill>
          <a:latin typeface="Gill Sans Light"/>
          <a:ea typeface="+mn-ea"/>
          <a:cs typeface="Gill Sans Light"/>
        </a:defRPr>
      </a:lvl2pPr>
      <a:lvl3pPr marL="891376" indent="-342900" algn="l" defTabSz="1096907" rtl="0" eaLnBrk="1" latinLnBrk="0" hangingPunct="1">
        <a:lnSpc>
          <a:spcPct val="100000"/>
        </a:lnSpc>
        <a:spcBef>
          <a:spcPts val="720"/>
        </a:spcBef>
        <a:buSzPct val="25000"/>
        <a:buFont typeface="Lucida Grande"/>
        <a:buChar char=" "/>
        <a:defRPr sz="2100" b="0" i="0" kern="1200" baseline="0">
          <a:solidFill>
            <a:srgbClr val="435464"/>
          </a:solidFill>
          <a:latin typeface="Gill Sans Light"/>
          <a:ea typeface="+mn-ea"/>
          <a:cs typeface="Gill Sans Light"/>
        </a:defRPr>
      </a:lvl3pPr>
      <a:lvl4pPr marL="1098961" indent="-342900" algn="l" defTabSz="1096907" rtl="0" eaLnBrk="1" latinLnBrk="0" hangingPunct="1">
        <a:lnSpc>
          <a:spcPct val="100000"/>
        </a:lnSpc>
        <a:spcBef>
          <a:spcPts val="720"/>
        </a:spcBef>
        <a:buSzPct val="25000"/>
        <a:buFont typeface="Lucida Grande"/>
        <a:buChar char=" "/>
        <a:defRPr sz="1900" b="0" i="0" kern="1200" baseline="0">
          <a:solidFill>
            <a:srgbClr val="435464"/>
          </a:solidFill>
          <a:latin typeface="Gill Sans Light"/>
          <a:ea typeface="+mn-ea"/>
          <a:cs typeface="Gill Sans Light"/>
        </a:defRPr>
      </a:lvl4pPr>
      <a:lvl5pPr marL="1304638" indent="-342900" algn="l" defTabSz="1096907" rtl="0" eaLnBrk="1" latinLnBrk="0" hangingPunct="1">
        <a:lnSpc>
          <a:spcPct val="100000"/>
        </a:lnSpc>
        <a:spcBef>
          <a:spcPts val="720"/>
        </a:spcBef>
        <a:buSzPct val="25000"/>
        <a:buFont typeface="Lucida Grande"/>
        <a:buChar char=" "/>
        <a:defRPr sz="1900" b="0" i="0" kern="1200" baseline="0">
          <a:solidFill>
            <a:srgbClr val="435464"/>
          </a:solidFill>
          <a:latin typeface="Gill Sans Light"/>
          <a:ea typeface="+mn-ea"/>
          <a:cs typeface="Gill Sans Light"/>
        </a:defRPr>
      </a:lvl5pPr>
      <a:lvl6pPr marL="3016494"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4949"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3403"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1858"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6907" rtl="0" eaLnBrk="1" latinLnBrk="0" hangingPunct="1">
        <a:defRPr sz="2100" kern="1200">
          <a:solidFill>
            <a:schemeClr val="tx1"/>
          </a:solidFill>
          <a:latin typeface="+mn-lt"/>
          <a:ea typeface="+mn-ea"/>
          <a:cs typeface="+mn-cs"/>
        </a:defRPr>
      </a:lvl1pPr>
      <a:lvl2pPr marL="548453" algn="l" defTabSz="1096907" rtl="0" eaLnBrk="1" latinLnBrk="0" hangingPunct="1">
        <a:defRPr sz="2100" kern="1200">
          <a:solidFill>
            <a:schemeClr val="tx1"/>
          </a:solidFill>
          <a:latin typeface="+mn-lt"/>
          <a:ea typeface="+mn-ea"/>
          <a:cs typeface="+mn-cs"/>
        </a:defRPr>
      </a:lvl2pPr>
      <a:lvl3pPr marL="1096907" algn="l" defTabSz="1096907" rtl="0" eaLnBrk="1" latinLnBrk="0" hangingPunct="1">
        <a:defRPr sz="2100" kern="1200">
          <a:solidFill>
            <a:schemeClr val="tx1"/>
          </a:solidFill>
          <a:latin typeface="+mn-lt"/>
          <a:ea typeface="+mn-ea"/>
          <a:cs typeface="+mn-cs"/>
        </a:defRPr>
      </a:lvl3pPr>
      <a:lvl4pPr marL="1645362" algn="l" defTabSz="1096907" rtl="0" eaLnBrk="1" latinLnBrk="0" hangingPunct="1">
        <a:defRPr sz="2100" kern="1200">
          <a:solidFill>
            <a:schemeClr val="tx1"/>
          </a:solidFill>
          <a:latin typeface="+mn-lt"/>
          <a:ea typeface="+mn-ea"/>
          <a:cs typeface="+mn-cs"/>
        </a:defRPr>
      </a:lvl4pPr>
      <a:lvl5pPr marL="2193816" algn="l" defTabSz="1096907" rtl="0" eaLnBrk="1" latinLnBrk="0" hangingPunct="1">
        <a:defRPr sz="2100" kern="1200">
          <a:solidFill>
            <a:schemeClr val="tx1"/>
          </a:solidFill>
          <a:latin typeface="+mn-lt"/>
          <a:ea typeface="+mn-ea"/>
          <a:cs typeface="+mn-cs"/>
        </a:defRPr>
      </a:lvl5pPr>
      <a:lvl6pPr marL="2742267" algn="l" defTabSz="1096907" rtl="0" eaLnBrk="1" latinLnBrk="0" hangingPunct="1">
        <a:defRPr sz="2100" kern="1200">
          <a:solidFill>
            <a:schemeClr val="tx1"/>
          </a:solidFill>
          <a:latin typeface="+mn-lt"/>
          <a:ea typeface="+mn-ea"/>
          <a:cs typeface="+mn-cs"/>
        </a:defRPr>
      </a:lvl6pPr>
      <a:lvl7pPr marL="3290722" algn="l" defTabSz="1096907" rtl="0" eaLnBrk="1" latinLnBrk="0" hangingPunct="1">
        <a:defRPr sz="2100" kern="1200">
          <a:solidFill>
            <a:schemeClr val="tx1"/>
          </a:solidFill>
          <a:latin typeface="+mn-lt"/>
          <a:ea typeface="+mn-ea"/>
          <a:cs typeface="+mn-cs"/>
        </a:defRPr>
      </a:lvl7pPr>
      <a:lvl8pPr marL="3839178" algn="l" defTabSz="1096907" rtl="0" eaLnBrk="1" latinLnBrk="0" hangingPunct="1">
        <a:defRPr sz="2100" kern="1200">
          <a:solidFill>
            <a:schemeClr val="tx1"/>
          </a:solidFill>
          <a:latin typeface="+mn-lt"/>
          <a:ea typeface="+mn-ea"/>
          <a:cs typeface="+mn-cs"/>
        </a:defRPr>
      </a:lvl8pPr>
      <a:lvl9pPr marL="4387630" algn="l" defTabSz="1096907" rtl="0" eaLnBrk="1" latinLnBrk="0" hangingPunct="1">
        <a:defRPr sz="2100" kern="1200">
          <a:solidFill>
            <a:schemeClr val="tx1"/>
          </a:solidFill>
          <a:latin typeface="+mn-lt"/>
          <a:ea typeface="+mn-ea"/>
          <a:cs typeface="+mn-cs"/>
        </a:defRPr>
      </a:lvl9pPr>
    </p:otherStyle>
  </p:txStyles>
  <p:extLst mod="1">
    <p:ext uri="{27BBF7A9-308A-43DC-89C8-2F10F3537804}">
      <p15:sldGuideLst xmlns=""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8.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tiff"/><Relationship Id="rId5" Type="http://schemas.openxmlformats.org/officeDocument/2006/relationships/image" Target="../media/image13.tiff"/><Relationship Id="rId6" Type="http://schemas.openxmlformats.org/officeDocument/2006/relationships/image" Target="../media/image14.tiff"/><Relationship Id="rId7"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image" Target="../media/image10.jpe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image" Target="../media/image16.jpe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image" Target="../media/image16.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nathenharvey/acme-inspec-profile/"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eggs.chef.io" TargetMode="External"/><Relationship Id="rId4" Type="http://schemas.openxmlformats.org/officeDocument/2006/relationships/hyperlink" Target="http://hugops.chef.io" TargetMode="External"/><Relationship Id="rId5" Type="http://schemas.openxmlformats.org/officeDocument/2006/relationships/hyperlink" Target="https://twitter.com/nathenharvey" TargetMode="External"/><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hyperlink" Target="http://ei.chef.io"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4.jpg"/></Relationships>
</file>

<file path=ppt/slides/_rels/slide37.xml.rels><?xml version="1.0" encoding="UTF-8" standalone="yes"?>
<Relationships xmlns="http://schemas.openxmlformats.org/package/2006/relationships"><Relationship Id="rId3" Type="http://schemas.openxmlformats.org/officeDocument/2006/relationships/hyperlink" Target="http://eggs.chef.io" TargetMode="External"/><Relationship Id="rId4" Type="http://schemas.openxmlformats.org/officeDocument/2006/relationships/hyperlink" Target="http://hugops.chef.io" TargetMode="External"/><Relationship Id="rId5" Type="http://schemas.openxmlformats.org/officeDocument/2006/relationships/hyperlink" Target="https://twitter.com/nathenharvey" TargetMode="External"/><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hyperlink" Target="http://ei.chef.io"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319257" y="6237720"/>
            <a:ext cx="9875520" cy="1203795"/>
          </a:xfrm>
          <a:prstGeom prst="rect">
            <a:avLst/>
          </a:prstGeom>
        </p:spPr>
        <p:txBody>
          <a:bodyPr/>
          <a:lstStyle>
            <a:lvl1pPr algn="l" defTabSz="1096907" rtl="0" eaLnBrk="1" latinLnBrk="0" hangingPunct="1">
              <a:lnSpc>
                <a:spcPct val="90000"/>
              </a:lnSpc>
              <a:spcBef>
                <a:spcPct val="0"/>
              </a:spcBef>
              <a:buNone/>
              <a:defRPr lang="en-US" sz="4300" b="0" i="0" kern="1200" cap="none" spc="0" baseline="0" dirty="0" smtClean="0">
                <a:ln w="3175">
                  <a:noFill/>
                </a:ln>
                <a:solidFill>
                  <a:srgbClr val="435464"/>
                </a:solidFill>
                <a:effectLst/>
                <a:latin typeface="Gill Sans Light"/>
                <a:ea typeface="+mn-ea"/>
                <a:cs typeface="Gill Sans Light"/>
              </a:defRPr>
            </a:lvl1pPr>
          </a:lstStyle>
          <a:p>
            <a:pPr algn="ctr"/>
            <a:r>
              <a:rPr lang="en-US" dirty="0" smtClean="0"/>
              <a:t>Making Compliance Fun</a:t>
            </a:r>
            <a:endParaRPr lang="en-US" dirty="0"/>
          </a:p>
        </p:txBody>
      </p:sp>
      <p:sp>
        <p:nvSpPr>
          <p:cNvPr id="7" name="Subtitle 2"/>
          <p:cNvSpPr txBox="1">
            <a:spLocks/>
          </p:cNvSpPr>
          <p:nvPr/>
        </p:nvSpPr>
        <p:spPr>
          <a:xfrm>
            <a:off x="2319257" y="7097053"/>
            <a:ext cx="9875520" cy="504709"/>
          </a:xfrm>
          <a:prstGeom prst="rect">
            <a:avLst/>
          </a:prstGeom>
        </p:spPr>
        <p:txBody>
          <a:bodyPr/>
          <a:lstStyle>
            <a:lvl1pPr marL="278046" indent="-278046" algn="l" defTabSz="1096907" rtl="0" eaLnBrk="1" latinLnBrk="0" hangingPunct="1">
              <a:lnSpc>
                <a:spcPct val="100000"/>
              </a:lnSpc>
              <a:spcBef>
                <a:spcPts val="720"/>
              </a:spcBef>
              <a:buSzPct val="90000"/>
              <a:buFont typeface="Arial" pitchFamily="34" charset="0"/>
              <a:buChar char="•"/>
              <a:defRPr sz="2900" b="0" i="0" kern="1200" baseline="0">
                <a:solidFill>
                  <a:srgbClr val="435464"/>
                </a:solidFill>
                <a:latin typeface="Gill Sans Light"/>
                <a:ea typeface="+mn-ea"/>
                <a:cs typeface="Gill Sans Light"/>
              </a:defRPr>
            </a:lvl1pPr>
            <a:lvl2pPr marL="620948" indent="-342900" algn="l" defTabSz="1096907" rtl="0" eaLnBrk="1" latinLnBrk="0" hangingPunct="1">
              <a:lnSpc>
                <a:spcPct val="100000"/>
              </a:lnSpc>
              <a:spcBef>
                <a:spcPts val="720"/>
              </a:spcBef>
              <a:buSzPct val="25000"/>
              <a:buFont typeface="Lucida Grande"/>
              <a:buChar char=" "/>
              <a:defRPr sz="2400" b="0" i="0" kern="1200" baseline="0">
                <a:solidFill>
                  <a:srgbClr val="435464"/>
                </a:solidFill>
                <a:latin typeface="Gill Sans Light"/>
                <a:ea typeface="+mn-ea"/>
                <a:cs typeface="Gill Sans Light"/>
              </a:defRPr>
            </a:lvl2pPr>
            <a:lvl3pPr marL="891376" indent="-342900" algn="l" defTabSz="1096907" rtl="0" eaLnBrk="1" latinLnBrk="0" hangingPunct="1">
              <a:lnSpc>
                <a:spcPct val="100000"/>
              </a:lnSpc>
              <a:spcBef>
                <a:spcPts val="720"/>
              </a:spcBef>
              <a:buSzPct val="25000"/>
              <a:buFont typeface="Lucida Grande"/>
              <a:buChar char=" "/>
              <a:defRPr sz="2100" b="0" i="0" kern="1200" baseline="0">
                <a:solidFill>
                  <a:srgbClr val="435464"/>
                </a:solidFill>
                <a:latin typeface="Gill Sans Light"/>
                <a:ea typeface="+mn-ea"/>
                <a:cs typeface="Gill Sans Light"/>
              </a:defRPr>
            </a:lvl3pPr>
            <a:lvl4pPr marL="1098961" indent="-342900" algn="l" defTabSz="1096907" rtl="0" eaLnBrk="1" latinLnBrk="0" hangingPunct="1">
              <a:lnSpc>
                <a:spcPct val="100000"/>
              </a:lnSpc>
              <a:spcBef>
                <a:spcPts val="720"/>
              </a:spcBef>
              <a:buSzPct val="25000"/>
              <a:buFont typeface="Lucida Grande"/>
              <a:buChar char=" "/>
              <a:defRPr sz="1900" b="0" i="0" kern="1200" baseline="0">
                <a:solidFill>
                  <a:srgbClr val="435464"/>
                </a:solidFill>
                <a:latin typeface="Gill Sans Light"/>
                <a:ea typeface="+mn-ea"/>
                <a:cs typeface="Gill Sans Light"/>
              </a:defRPr>
            </a:lvl4pPr>
            <a:lvl5pPr marL="1304638" indent="-342900" algn="l" defTabSz="1096907" rtl="0" eaLnBrk="1" latinLnBrk="0" hangingPunct="1">
              <a:lnSpc>
                <a:spcPct val="100000"/>
              </a:lnSpc>
              <a:spcBef>
                <a:spcPts val="720"/>
              </a:spcBef>
              <a:buSzPct val="25000"/>
              <a:buFont typeface="Lucida Grande"/>
              <a:buChar char=" "/>
              <a:defRPr sz="1900" b="0" i="0" kern="1200" baseline="0">
                <a:solidFill>
                  <a:srgbClr val="435464"/>
                </a:solidFill>
                <a:latin typeface="Gill Sans Light"/>
                <a:ea typeface="+mn-ea"/>
                <a:cs typeface="Gill Sans Light"/>
              </a:defRPr>
            </a:lvl5pPr>
            <a:lvl6pPr marL="3016494"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4949"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3403"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1858"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lgn="ctr">
              <a:buNone/>
            </a:pPr>
            <a:r>
              <a:rPr lang="en-US" dirty="0" smtClean="0"/>
              <a:t>Nathen Harvey</a:t>
            </a:r>
            <a:endParaRPr lang="en-US" dirty="0"/>
          </a:p>
        </p:txBody>
      </p:sp>
      <p:pic>
        <p:nvPicPr>
          <p:cNvPr id="8" name="Bild 5" descr="InSpec_Regular.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218281" y="2865242"/>
            <a:ext cx="10193839" cy="2499117"/>
          </a:xfrm>
          <a:prstGeom prst="rect">
            <a:avLst/>
          </a:prstGeom>
        </p:spPr>
      </p:pic>
    </p:spTree>
    <p:extLst>
      <p:ext uri="{BB962C8B-B14F-4D97-AF65-F5344CB8AC3E}">
        <p14:creationId xmlns:p14="http://schemas.microsoft.com/office/powerpoint/2010/main" val="923973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2555451" y="3268460"/>
            <a:ext cx="9541875" cy="1682366"/>
            <a:chOff x="1391366" y="3268455"/>
            <a:chExt cx="9541875" cy="1682367"/>
          </a:xfrm>
        </p:grpSpPr>
        <p:sp>
          <p:nvSpPr>
            <p:cNvPr id="2" name="Rounded Rectangle 1"/>
            <p:cNvSpPr/>
            <p:nvPr/>
          </p:nvSpPr>
          <p:spPr bwMode="auto">
            <a:xfrm>
              <a:off x="1391366" y="3268455"/>
              <a:ext cx="1682367" cy="1682367"/>
            </a:xfrm>
            <a:prstGeom prst="round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0"/>
              <a:r>
                <a:rPr lang="en-US" dirty="0" err="1" smtClean="0">
                  <a:gradFill>
                    <a:gsLst>
                      <a:gs pos="0">
                        <a:srgbClr val="FFFFFF"/>
                      </a:gs>
                      <a:gs pos="100000">
                        <a:srgbClr val="FFFFFF"/>
                      </a:gs>
                    </a:gsLst>
                    <a:lin ang="5400000" scaled="0"/>
                  </a:gradFill>
                </a:rPr>
                <a:t>Dev</a:t>
              </a:r>
              <a:endParaRPr lang="en-US" dirty="0" smtClean="0">
                <a:gradFill>
                  <a:gsLst>
                    <a:gs pos="0">
                      <a:srgbClr val="FFFFFF"/>
                    </a:gs>
                    <a:gs pos="100000">
                      <a:srgbClr val="FFFFFF"/>
                    </a:gs>
                  </a:gsLst>
                  <a:lin ang="5400000" scaled="0"/>
                </a:gradFill>
              </a:endParaRPr>
            </a:p>
          </p:txBody>
        </p:sp>
        <p:sp>
          <p:nvSpPr>
            <p:cNvPr id="3" name="Rounded Rectangle 2"/>
            <p:cNvSpPr/>
            <p:nvPr/>
          </p:nvSpPr>
          <p:spPr bwMode="auto">
            <a:xfrm>
              <a:off x="4011202" y="3268455"/>
              <a:ext cx="1682367" cy="1682367"/>
            </a:xfrm>
            <a:prstGeom prst="round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0"/>
              <a:r>
                <a:rPr lang="en-US" dirty="0" smtClean="0">
                  <a:gradFill>
                    <a:gsLst>
                      <a:gs pos="0">
                        <a:srgbClr val="FFFFFF"/>
                      </a:gs>
                      <a:gs pos="100000">
                        <a:srgbClr val="FFFFFF"/>
                      </a:gs>
                    </a:gsLst>
                    <a:lin ang="5400000" scaled="0"/>
                  </a:gradFill>
                </a:rPr>
                <a:t>QA</a:t>
              </a:r>
            </a:p>
          </p:txBody>
        </p:sp>
        <p:sp>
          <p:nvSpPr>
            <p:cNvPr id="4" name="Rounded Rectangle 3"/>
            <p:cNvSpPr/>
            <p:nvPr/>
          </p:nvSpPr>
          <p:spPr bwMode="auto">
            <a:xfrm>
              <a:off x="6631038" y="3268455"/>
              <a:ext cx="1682367" cy="1682367"/>
            </a:xfrm>
            <a:prstGeom prst="round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0"/>
              <a:r>
                <a:rPr lang="en-US" dirty="0" smtClean="0">
                  <a:gradFill>
                    <a:gsLst>
                      <a:gs pos="0">
                        <a:srgbClr val="FFFFFF"/>
                      </a:gs>
                      <a:gs pos="100000">
                        <a:srgbClr val="FFFFFF"/>
                      </a:gs>
                    </a:gsLst>
                    <a:lin ang="5400000" scaled="0"/>
                  </a:gradFill>
                </a:rPr>
                <a:t>Stage</a:t>
              </a:r>
            </a:p>
          </p:txBody>
        </p:sp>
        <p:cxnSp>
          <p:nvCxnSpPr>
            <p:cNvPr id="7" name="Straight Arrow Connector 6"/>
            <p:cNvCxnSpPr>
              <a:endCxn id="7" idx="1"/>
            </p:cNvCxnSpPr>
            <p:nvPr/>
          </p:nvCxnSpPr>
          <p:spPr>
            <a:xfrm>
              <a:off x="3073733" y="4109639"/>
              <a:ext cx="937469" cy="0"/>
            </a:xfrm>
            <a:prstGeom prst="straightConnector1">
              <a:avLst/>
            </a:prstGeom>
            <a:ln w="38100" cmpd="sng">
              <a:solidFill>
                <a:schemeClr val="accent3"/>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7" idx="3"/>
              <a:endCxn id="8" idx="1"/>
            </p:cNvCxnSpPr>
            <p:nvPr/>
          </p:nvCxnSpPr>
          <p:spPr>
            <a:xfrm>
              <a:off x="5693569" y="4109639"/>
              <a:ext cx="937469" cy="0"/>
            </a:xfrm>
            <a:prstGeom prst="straightConnector1">
              <a:avLst/>
            </a:prstGeom>
            <a:ln w="38100" cmpd="sng">
              <a:solidFill>
                <a:schemeClr val="accent3"/>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8" idx="3"/>
              <a:endCxn id="9" idx="1"/>
            </p:cNvCxnSpPr>
            <p:nvPr/>
          </p:nvCxnSpPr>
          <p:spPr>
            <a:xfrm>
              <a:off x="8313405" y="4109639"/>
              <a:ext cx="937469" cy="0"/>
            </a:xfrm>
            <a:prstGeom prst="straightConnector1">
              <a:avLst/>
            </a:prstGeom>
            <a:ln w="38100" cmpd="sng">
              <a:solidFill>
                <a:schemeClr val="accent3"/>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19" name="Rounded Rectangle 18"/>
            <p:cNvSpPr/>
            <p:nvPr/>
          </p:nvSpPr>
          <p:spPr bwMode="auto">
            <a:xfrm>
              <a:off x="9250874" y="3268455"/>
              <a:ext cx="1682367" cy="1682367"/>
            </a:xfrm>
            <a:prstGeom prst="round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0"/>
              <a:r>
                <a:rPr lang="en-US" dirty="0" smtClean="0">
                  <a:gradFill>
                    <a:gsLst>
                      <a:gs pos="0">
                        <a:srgbClr val="FFFFFF"/>
                      </a:gs>
                      <a:gs pos="100000">
                        <a:srgbClr val="FFFFFF"/>
                      </a:gs>
                    </a:gsLst>
                    <a:lin ang="5400000" scaled="0"/>
                  </a:gradFill>
                </a:rPr>
                <a:t>Prod</a:t>
              </a:r>
            </a:p>
          </p:txBody>
        </p:sp>
      </p:grpSp>
    </p:spTree>
    <p:extLst>
      <p:ext uri="{BB962C8B-B14F-4D97-AF65-F5344CB8AC3E}">
        <p14:creationId xmlns:p14="http://schemas.microsoft.com/office/powerpoint/2010/main" val="1020062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91390" y="3268460"/>
            <a:ext cx="12161707" cy="1682366"/>
            <a:chOff x="1352178" y="2053610"/>
            <a:chExt cx="6440612" cy="890950"/>
          </a:xfrm>
        </p:grpSpPr>
        <p:sp>
          <p:nvSpPr>
            <p:cNvPr id="2" name="Rounded Rectangle 1"/>
            <p:cNvSpPr/>
            <p:nvPr/>
          </p:nvSpPr>
          <p:spPr bwMode="auto">
            <a:xfrm>
              <a:off x="1352178" y="2053610"/>
              <a:ext cx="890950" cy="890950"/>
            </a:xfrm>
            <a:prstGeom prst="round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0"/>
              <a:r>
                <a:rPr lang="en-US" dirty="0" err="1" smtClean="0">
                  <a:gradFill>
                    <a:gsLst>
                      <a:gs pos="0">
                        <a:srgbClr val="FFFFFF"/>
                      </a:gs>
                      <a:gs pos="100000">
                        <a:srgbClr val="FFFFFF"/>
                      </a:gs>
                    </a:gsLst>
                    <a:lin ang="5400000" scaled="0"/>
                  </a:gradFill>
                </a:rPr>
                <a:t>Dev</a:t>
              </a:r>
              <a:endParaRPr lang="en-US" dirty="0" smtClean="0">
                <a:gradFill>
                  <a:gsLst>
                    <a:gs pos="0">
                      <a:srgbClr val="FFFFFF"/>
                    </a:gs>
                    <a:gs pos="100000">
                      <a:srgbClr val="FFFFFF"/>
                    </a:gs>
                  </a:gsLst>
                  <a:lin ang="5400000" scaled="0"/>
                </a:gradFill>
              </a:endParaRPr>
            </a:p>
          </p:txBody>
        </p:sp>
        <p:sp>
          <p:nvSpPr>
            <p:cNvPr id="3" name="Rounded Rectangle 2"/>
            <p:cNvSpPr/>
            <p:nvPr/>
          </p:nvSpPr>
          <p:spPr bwMode="auto">
            <a:xfrm>
              <a:off x="2739594" y="2053610"/>
              <a:ext cx="890950" cy="890950"/>
            </a:xfrm>
            <a:prstGeom prst="round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0"/>
              <a:r>
                <a:rPr lang="en-US" dirty="0" smtClean="0">
                  <a:gradFill>
                    <a:gsLst>
                      <a:gs pos="0">
                        <a:srgbClr val="FFFFFF"/>
                      </a:gs>
                      <a:gs pos="100000">
                        <a:srgbClr val="FFFFFF"/>
                      </a:gs>
                    </a:gsLst>
                    <a:lin ang="5400000" scaled="0"/>
                  </a:gradFill>
                </a:rPr>
                <a:t>QA</a:t>
              </a:r>
            </a:p>
          </p:txBody>
        </p:sp>
        <p:sp>
          <p:nvSpPr>
            <p:cNvPr id="4" name="Rounded Rectangle 3"/>
            <p:cNvSpPr/>
            <p:nvPr/>
          </p:nvSpPr>
          <p:spPr bwMode="auto">
            <a:xfrm>
              <a:off x="4127010" y="2053610"/>
              <a:ext cx="890950" cy="890950"/>
            </a:xfrm>
            <a:prstGeom prst="round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0"/>
              <a:r>
                <a:rPr lang="en-US" dirty="0" smtClean="0">
                  <a:gradFill>
                    <a:gsLst>
                      <a:gs pos="0">
                        <a:srgbClr val="FFFFFF"/>
                      </a:gs>
                      <a:gs pos="100000">
                        <a:srgbClr val="FFFFFF"/>
                      </a:gs>
                    </a:gsLst>
                    <a:lin ang="5400000" scaled="0"/>
                  </a:gradFill>
                </a:rPr>
                <a:t>Stage</a:t>
              </a:r>
            </a:p>
          </p:txBody>
        </p:sp>
        <p:sp>
          <p:nvSpPr>
            <p:cNvPr id="5" name="Rounded Rectangle 4"/>
            <p:cNvSpPr/>
            <p:nvPr/>
          </p:nvSpPr>
          <p:spPr bwMode="auto">
            <a:xfrm>
              <a:off x="5514426" y="2053610"/>
              <a:ext cx="890950" cy="890950"/>
            </a:xfrm>
            <a:prstGeom prst="round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0"/>
              <a:r>
                <a:rPr lang="en-US" sz="2400" dirty="0">
                  <a:gradFill>
                    <a:gsLst>
                      <a:gs pos="0">
                        <a:srgbClr val="FFFFFF"/>
                      </a:gs>
                      <a:gs pos="100000">
                        <a:srgbClr val="FFFFFF"/>
                      </a:gs>
                    </a:gsLst>
                    <a:lin ang="5400000" scaled="0"/>
                  </a:gradFill>
                </a:rPr>
                <a:t>Security Review</a:t>
              </a:r>
            </a:p>
          </p:txBody>
        </p:sp>
        <p:sp>
          <p:nvSpPr>
            <p:cNvPr id="6" name="Rounded Rectangle 5"/>
            <p:cNvSpPr/>
            <p:nvPr/>
          </p:nvSpPr>
          <p:spPr bwMode="auto">
            <a:xfrm>
              <a:off x="6901840" y="2053610"/>
              <a:ext cx="890950" cy="890950"/>
            </a:xfrm>
            <a:prstGeom prst="round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0"/>
              <a:r>
                <a:rPr lang="en-US" dirty="0" smtClean="0">
                  <a:gradFill>
                    <a:gsLst>
                      <a:gs pos="0">
                        <a:srgbClr val="FFFFFF"/>
                      </a:gs>
                      <a:gs pos="100000">
                        <a:srgbClr val="FFFFFF"/>
                      </a:gs>
                    </a:gsLst>
                    <a:lin ang="5400000" scaled="0"/>
                  </a:gradFill>
                </a:rPr>
                <a:t>Prod</a:t>
              </a:r>
            </a:p>
          </p:txBody>
        </p:sp>
        <p:cxnSp>
          <p:nvCxnSpPr>
            <p:cNvPr id="7" name="Straight Arrow Connector 6"/>
            <p:cNvCxnSpPr>
              <a:stCxn id="6" idx="3"/>
              <a:endCxn id="7" idx="1"/>
            </p:cNvCxnSpPr>
            <p:nvPr/>
          </p:nvCxnSpPr>
          <p:spPr>
            <a:xfrm>
              <a:off x="2243128" y="2499085"/>
              <a:ext cx="496466" cy="0"/>
            </a:xfrm>
            <a:prstGeom prst="straightConnector1">
              <a:avLst/>
            </a:prstGeom>
            <a:ln w="38100" cmpd="sng">
              <a:solidFill>
                <a:schemeClr val="accent3"/>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7" idx="3"/>
              <a:endCxn id="8" idx="1"/>
            </p:cNvCxnSpPr>
            <p:nvPr/>
          </p:nvCxnSpPr>
          <p:spPr>
            <a:xfrm>
              <a:off x="3630544" y="2499085"/>
              <a:ext cx="496466" cy="0"/>
            </a:xfrm>
            <a:prstGeom prst="straightConnector1">
              <a:avLst/>
            </a:prstGeom>
            <a:ln w="38100" cmpd="sng">
              <a:solidFill>
                <a:schemeClr val="accent3"/>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8" idx="3"/>
              <a:endCxn id="9" idx="1"/>
            </p:cNvCxnSpPr>
            <p:nvPr/>
          </p:nvCxnSpPr>
          <p:spPr>
            <a:xfrm>
              <a:off x="5017960" y="2499085"/>
              <a:ext cx="496466" cy="0"/>
            </a:xfrm>
            <a:prstGeom prst="straightConnector1">
              <a:avLst/>
            </a:prstGeom>
            <a:ln w="38100" cmpd="sng">
              <a:solidFill>
                <a:schemeClr val="accent3"/>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9" idx="3"/>
              <a:endCxn id="10" idx="1"/>
            </p:cNvCxnSpPr>
            <p:nvPr/>
          </p:nvCxnSpPr>
          <p:spPr>
            <a:xfrm>
              <a:off x="6405376" y="2499085"/>
              <a:ext cx="496464" cy="0"/>
            </a:xfrm>
            <a:prstGeom prst="straightConnector1">
              <a:avLst/>
            </a:prstGeom>
            <a:ln w="38100" cmpd="sng">
              <a:solidFill>
                <a:schemeClr val="accent3"/>
              </a:solidFill>
              <a:prstDash val="solid"/>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167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14630400" cy="10972800"/>
          </a:xfrm>
          <a:prstGeom prst="rect">
            <a:avLst/>
          </a:prstGeom>
        </p:spPr>
      </p:pic>
    </p:spTree>
    <p:extLst>
      <p:ext uri="{BB962C8B-B14F-4D97-AF65-F5344CB8AC3E}">
        <p14:creationId xmlns:p14="http://schemas.microsoft.com/office/powerpoint/2010/main" val="3447402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1391372" y="3268460"/>
            <a:ext cx="1682366" cy="1682366"/>
          </a:xfrm>
          <a:prstGeom prst="round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7" tIns="45717" rIns="91437" bIns="45717" numCol="1" rtlCol="0" anchor="ctr" anchorCtr="0" compatLnSpc="1">
            <a:prstTxWarp prst="textNoShape">
              <a:avLst/>
            </a:prstTxWarp>
          </a:bodyPr>
          <a:lstStyle/>
          <a:p>
            <a:pPr algn="ctr" defTabSz="914090"/>
            <a:r>
              <a:rPr lang="en-US" dirty="0" err="1" smtClean="0">
                <a:gradFill>
                  <a:gsLst>
                    <a:gs pos="0">
                      <a:srgbClr val="FFFFFF"/>
                    </a:gs>
                    <a:gs pos="100000">
                      <a:srgbClr val="FFFFFF"/>
                    </a:gs>
                  </a:gsLst>
                  <a:lin ang="5400000" scaled="0"/>
                </a:gradFill>
              </a:rPr>
              <a:t>Dev</a:t>
            </a:r>
            <a:endParaRPr lang="en-US" dirty="0" smtClean="0">
              <a:gradFill>
                <a:gsLst>
                  <a:gs pos="0">
                    <a:srgbClr val="FFFFFF"/>
                  </a:gs>
                  <a:gs pos="100000">
                    <a:srgbClr val="FFFFFF"/>
                  </a:gs>
                </a:gsLst>
                <a:lin ang="5400000" scaled="0"/>
              </a:gradFill>
            </a:endParaRPr>
          </a:p>
        </p:txBody>
      </p:sp>
      <p:sp>
        <p:nvSpPr>
          <p:cNvPr id="3" name="Rounded Rectangle 2"/>
          <p:cNvSpPr/>
          <p:nvPr/>
        </p:nvSpPr>
        <p:spPr bwMode="auto">
          <a:xfrm>
            <a:off x="4011204" y="3268460"/>
            <a:ext cx="1682366" cy="1682366"/>
          </a:xfrm>
          <a:prstGeom prst="round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7" tIns="45717" rIns="91437" bIns="45717" numCol="1" rtlCol="0" anchor="ctr" anchorCtr="0" compatLnSpc="1">
            <a:prstTxWarp prst="textNoShape">
              <a:avLst/>
            </a:prstTxWarp>
          </a:bodyPr>
          <a:lstStyle/>
          <a:p>
            <a:pPr algn="ctr" defTabSz="914090"/>
            <a:r>
              <a:rPr lang="en-US" dirty="0" smtClean="0">
                <a:gradFill>
                  <a:gsLst>
                    <a:gs pos="0">
                      <a:srgbClr val="FFFFFF"/>
                    </a:gs>
                    <a:gs pos="100000">
                      <a:srgbClr val="FFFFFF"/>
                    </a:gs>
                  </a:gsLst>
                  <a:lin ang="5400000" scaled="0"/>
                </a:gradFill>
              </a:rPr>
              <a:t>QA</a:t>
            </a:r>
          </a:p>
        </p:txBody>
      </p:sp>
      <p:sp>
        <p:nvSpPr>
          <p:cNvPr id="4" name="Rounded Rectangle 3"/>
          <p:cNvSpPr/>
          <p:nvPr/>
        </p:nvSpPr>
        <p:spPr bwMode="auto">
          <a:xfrm>
            <a:off x="6631044" y="3268460"/>
            <a:ext cx="1682366" cy="1682366"/>
          </a:xfrm>
          <a:prstGeom prst="round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7" tIns="45717" rIns="91437" bIns="45717" numCol="1" rtlCol="0" anchor="ctr" anchorCtr="0" compatLnSpc="1">
            <a:prstTxWarp prst="textNoShape">
              <a:avLst/>
            </a:prstTxWarp>
          </a:bodyPr>
          <a:lstStyle/>
          <a:p>
            <a:pPr algn="ctr" defTabSz="914090"/>
            <a:r>
              <a:rPr lang="en-US" dirty="0" smtClean="0">
                <a:gradFill>
                  <a:gsLst>
                    <a:gs pos="0">
                      <a:srgbClr val="FFFFFF"/>
                    </a:gs>
                    <a:gs pos="100000">
                      <a:srgbClr val="FFFFFF"/>
                    </a:gs>
                  </a:gsLst>
                  <a:lin ang="5400000" scaled="0"/>
                </a:gradFill>
              </a:rPr>
              <a:t>Stage</a:t>
            </a:r>
          </a:p>
        </p:txBody>
      </p:sp>
      <p:sp>
        <p:nvSpPr>
          <p:cNvPr id="6" name="Rounded Rectangle 5"/>
          <p:cNvSpPr/>
          <p:nvPr/>
        </p:nvSpPr>
        <p:spPr bwMode="auto">
          <a:xfrm>
            <a:off x="11870708" y="3268460"/>
            <a:ext cx="1682366" cy="1682366"/>
          </a:xfrm>
          <a:prstGeom prst="round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7" tIns="45717" rIns="91437" bIns="45717" numCol="1" rtlCol="0" anchor="ctr" anchorCtr="0" compatLnSpc="1">
            <a:prstTxWarp prst="textNoShape">
              <a:avLst/>
            </a:prstTxWarp>
          </a:bodyPr>
          <a:lstStyle/>
          <a:p>
            <a:pPr algn="ctr" defTabSz="914090"/>
            <a:r>
              <a:rPr lang="en-US" dirty="0" smtClean="0">
                <a:gradFill>
                  <a:gsLst>
                    <a:gs pos="0">
                      <a:srgbClr val="FFFFFF"/>
                    </a:gs>
                    <a:gs pos="100000">
                      <a:srgbClr val="FFFFFF"/>
                    </a:gs>
                  </a:gsLst>
                  <a:lin ang="5400000" scaled="0"/>
                </a:gradFill>
              </a:rPr>
              <a:t>Prod</a:t>
            </a:r>
          </a:p>
        </p:txBody>
      </p:sp>
      <p:cxnSp>
        <p:nvCxnSpPr>
          <p:cNvPr id="7" name="Straight Arrow Connector 6"/>
          <p:cNvCxnSpPr>
            <a:stCxn id="6" idx="3"/>
            <a:endCxn id="7" idx="1"/>
          </p:cNvCxnSpPr>
          <p:nvPr/>
        </p:nvCxnSpPr>
        <p:spPr>
          <a:xfrm>
            <a:off x="3073734" y="4109638"/>
            <a:ext cx="937469" cy="0"/>
          </a:xfrm>
          <a:prstGeom prst="straightConnector1">
            <a:avLst/>
          </a:prstGeom>
          <a:ln w="38100" cmpd="sng">
            <a:solidFill>
              <a:schemeClr val="accent3"/>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7" idx="3"/>
            <a:endCxn id="8" idx="1"/>
          </p:cNvCxnSpPr>
          <p:nvPr/>
        </p:nvCxnSpPr>
        <p:spPr>
          <a:xfrm>
            <a:off x="5693571" y="4109638"/>
            <a:ext cx="937469" cy="0"/>
          </a:xfrm>
          <a:prstGeom prst="straightConnector1">
            <a:avLst/>
          </a:prstGeom>
          <a:ln w="38100" cmpd="sng">
            <a:solidFill>
              <a:schemeClr val="accent3"/>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a:endCxn id="6" idx="1"/>
          </p:cNvCxnSpPr>
          <p:nvPr/>
        </p:nvCxnSpPr>
        <p:spPr>
          <a:xfrm>
            <a:off x="8313428" y="4109638"/>
            <a:ext cx="3557301" cy="0"/>
          </a:xfrm>
          <a:prstGeom prst="straightConnector1">
            <a:avLst/>
          </a:prstGeom>
          <a:ln w="38100" cmpd="sng">
            <a:solidFill>
              <a:schemeClr val="accent3"/>
            </a:solidFill>
            <a:prstDash val="solid"/>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5268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1391372" y="3268460"/>
            <a:ext cx="1682366" cy="1682366"/>
          </a:xfrm>
          <a:prstGeom prst="round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7" tIns="45717" rIns="91437" bIns="45717" numCol="1" rtlCol="0" anchor="ctr" anchorCtr="0" compatLnSpc="1">
            <a:prstTxWarp prst="textNoShape">
              <a:avLst/>
            </a:prstTxWarp>
          </a:bodyPr>
          <a:lstStyle/>
          <a:p>
            <a:pPr algn="ctr" defTabSz="914090"/>
            <a:r>
              <a:rPr lang="en-US" dirty="0" err="1" smtClean="0">
                <a:gradFill>
                  <a:gsLst>
                    <a:gs pos="0">
                      <a:srgbClr val="FFFFFF"/>
                    </a:gs>
                    <a:gs pos="100000">
                      <a:srgbClr val="FFFFFF"/>
                    </a:gs>
                  </a:gsLst>
                  <a:lin ang="5400000" scaled="0"/>
                </a:gradFill>
              </a:rPr>
              <a:t>Dev</a:t>
            </a:r>
            <a:endParaRPr lang="en-US" dirty="0" smtClean="0">
              <a:gradFill>
                <a:gsLst>
                  <a:gs pos="0">
                    <a:srgbClr val="FFFFFF"/>
                  </a:gs>
                  <a:gs pos="100000">
                    <a:srgbClr val="FFFFFF"/>
                  </a:gs>
                </a:gsLst>
                <a:lin ang="5400000" scaled="0"/>
              </a:gradFill>
            </a:endParaRPr>
          </a:p>
        </p:txBody>
      </p:sp>
      <p:sp>
        <p:nvSpPr>
          <p:cNvPr id="3" name="Rounded Rectangle 2"/>
          <p:cNvSpPr/>
          <p:nvPr/>
        </p:nvSpPr>
        <p:spPr bwMode="auto">
          <a:xfrm>
            <a:off x="4011204" y="3268460"/>
            <a:ext cx="1682366" cy="1682366"/>
          </a:xfrm>
          <a:prstGeom prst="round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7" tIns="45717" rIns="91437" bIns="45717" numCol="1" rtlCol="0" anchor="ctr" anchorCtr="0" compatLnSpc="1">
            <a:prstTxWarp prst="textNoShape">
              <a:avLst/>
            </a:prstTxWarp>
          </a:bodyPr>
          <a:lstStyle/>
          <a:p>
            <a:pPr algn="ctr" defTabSz="914090"/>
            <a:r>
              <a:rPr lang="en-US" dirty="0" smtClean="0">
                <a:gradFill>
                  <a:gsLst>
                    <a:gs pos="0">
                      <a:srgbClr val="FFFFFF"/>
                    </a:gs>
                    <a:gs pos="100000">
                      <a:srgbClr val="FFFFFF"/>
                    </a:gs>
                  </a:gsLst>
                  <a:lin ang="5400000" scaled="0"/>
                </a:gradFill>
              </a:rPr>
              <a:t>QA</a:t>
            </a:r>
          </a:p>
        </p:txBody>
      </p:sp>
      <p:sp>
        <p:nvSpPr>
          <p:cNvPr id="4" name="Rounded Rectangle 3"/>
          <p:cNvSpPr/>
          <p:nvPr/>
        </p:nvSpPr>
        <p:spPr bwMode="auto">
          <a:xfrm>
            <a:off x="6631044" y="3268460"/>
            <a:ext cx="1682366" cy="1682366"/>
          </a:xfrm>
          <a:prstGeom prst="round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7" tIns="45717" rIns="91437" bIns="45717" numCol="1" rtlCol="0" anchor="ctr" anchorCtr="0" compatLnSpc="1">
            <a:prstTxWarp prst="textNoShape">
              <a:avLst/>
            </a:prstTxWarp>
          </a:bodyPr>
          <a:lstStyle/>
          <a:p>
            <a:pPr algn="ctr" defTabSz="914090"/>
            <a:r>
              <a:rPr lang="en-US" dirty="0" smtClean="0">
                <a:gradFill>
                  <a:gsLst>
                    <a:gs pos="0">
                      <a:srgbClr val="FFFFFF"/>
                    </a:gs>
                    <a:gs pos="100000">
                      <a:srgbClr val="FFFFFF"/>
                    </a:gs>
                  </a:gsLst>
                  <a:lin ang="5400000" scaled="0"/>
                </a:gradFill>
              </a:rPr>
              <a:t>Stage</a:t>
            </a:r>
          </a:p>
        </p:txBody>
      </p:sp>
      <p:cxnSp>
        <p:nvCxnSpPr>
          <p:cNvPr id="6" name="Straight Arrow Connector 5"/>
          <p:cNvCxnSpPr>
            <a:stCxn id="6" idx="3"/>
            <a:endCxn id="7" idx="1"/>
          </p:cNvCxnSpPr>
          <p:nvPr/>
        </p:nvCxnSpPr>
        <p:spPr>
          <a:xfrm>
            <a:off x="3073734" y="4109638"/>
            <a:ext cx="937469" cy="0"/>
          </a:xfrm>
          <a:prstGeom prst="straightConnector1">
            <a:avLst/>
          </a:prstGeom>
          <a:ln w="38100" cmpd="sng">
            <a:solidFill>
              <a:schemeClr val="accent3"/>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stCxn id="7" idx="3"/>
          </p:cNvCxnSpPr>
          <p:nvPr/>
        </p:nvCxnSpPr>
        <p:spPr>
          <a:xfrm>
            <a:off x="5693571" y="4109638"/>
            <a:ext cx="937469" cy="0"/>
          </a:xfrm>
          <a:prstGeom prst="straightConnector1">
            <a:avLst/>
          </a:prstGeom>
          <a:ln w="38100" cmpd="sng">
            <a:solidFill>
              <a:schemeClr val="accent3"/>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9" name="Rounded Rectangle 8"/>
          <p:cNvSpPr/>
          <p:nvPr/>
        </p:nvSpPr>
        <p:spPr bwMode="auto">
          <a:xfrm>
            <a:off x="9250876" y="3268460"/>
            <a:ext cx="1682366" cy="1682366"/>
          </a:xfrm>
          <a:prstGeom prst="round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7" tIns="45717" rIns="91437" bIns="45717" numCol="1" rtlCol="0" anchor="ctr" anchorCtr="0" compatLnSpc="1">
            <a:prstTxWarp prst="textNoShape">
              <a:avLst/>
            </a:prstTxWarp>
          </a:bodyPr>
          <a:lstStyle/>
          <a:p>
            <a:pPr algn="ctr" defTabSz="914090"/>
            <a:r>
              <a:rPr lang="en-US" sz="2400" dirty="0">
                <a:gradFill>
                  <a:gsLst>
                    <a:gs pos="0">
                      <a:srgbClr val="FFFFFF"/>
                    </a:gs>
                    <a:gs pos="100000">
                      <a:srgbClr val="FFFFFF"/>
                    </a:gs>
                  </a:gsLst>
                  <a:lin ang="5400000" scaled="0"/>
                </a:gradFill>
              </a:rPr>
              <a:t>Prod</a:t>
            </a:r>
          </a:p>
        </p:txBody>
      </p:sp>
      <p:cxnSp>
        <p:nvCxnSpPr>
          <p:cNvPr id="37" name="Straight Arrow Connector 36"/>
          <p:cNvCxnSpPr/>
          <p:nvPr/>
        </p:nvCxnSpPr>
        <p:spPr>
          <a:xfrm>
            <a:off x="8313406" y="4109638"/>
            <a:ext cx="937469" cy="0"/>
          </a:xfrm>
          <a:prstGeom prst="straightConnector1">
            <a:avLst/>
          </a:prstGeom>
          <a:ln w="38100" cmpd="sng">
            <a:solidFill>
              <a:schemeClr val="accent3"/>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38" name="Rounded Rectangle 37"/>
          <p:cNvSpPr/>
          <p:nvPr/>
        </p:nvSpPr>
        <p:spPr bwMode="auto">
          <a:xfrm>
            <a:off x="9380235" y="5472907"/>
            <a:ext cx="2622048" cy="638198"/>
          </a:xfrm>
          <a:prstGeom prst="round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7" tIns="45717" rIns="91437" bIns="45717" numCol="1" rtlCol="0" anchor="ctr" anchorCtr="0" compatLnSpc="1">
            <a:prstTxWarp prst="textNoShape">
              <a:avLst/>
            </a:prstTxWarp>
          </a:bodyPr>
          <a:lstStyle/>
          <a:p>
            <a:pPr algn="ctr" defTabSz="914090"/>
            <a:r>
              <a:rPr lang="en-US" sz="2400" dirty="0">
                <a:gradFill>
                  <a:gsLst>
                    <a:gs pos="0">
                      <a:srgbClr val="FFFFFF"/>
                    </a:gs>
                    <a:gs pos="100000">
                      <a:srgbClr val="FFFFFF"/>
                    </a:gs>
                  </a:gsLst>
                  <a:lin ang="5400000" scaled="0"/>
                </a:gradFill>
              </a:rPr>
              <a:t>"Scanning"</a:t>
            </a:r>
          </a:p>
        </p:txBody>
      </p:sp>
      <p:cxnSp>
        <p:nvCxnSpPr>
          <p:cNvPr id="39" name="Curved Connector 38"/>
          <p:cNvCxnSpPr/>
          <p:nvPr/>
        </p:nvCxnSpPr>
        <p:spPr>
          <a:xfrm flipH="1" flipV="1">
            <a:off x="10933242" y="4109638"/>
            <a:ext cx="1069042" cy="1541786"/>
          </a:xfrm>
          <a:prstGeom prst="curvedConnector3">
            <a:avLst>
              <a:gd name="adj1" fmla="val -21384"/>
            </a:avLst>
          </a:prstGeom>
          <a:ln w="38100" cmpd="sng">
            <a:solidFill>
              <a:srgbClr val="FF0000"/>
            </a:solidFill>
            <a:prstDash val="lgDash"/>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670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5" descr="InSpec_Regular.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72388" y="367967"/>
            <a:ext cx="9685624" cy="2374524"/>
          </a:xfrm>
          <a:prstGeom prst="rect">
            <a:avLst/>
          </a:prstGeom>
        </p:spPr>
      </p:pic>
      <p:sp>
        <p:nvSpPr>
          <p:cNvPr id="6" name="TextBox 5"/>
          <p:cNvSpPr txBox="1"/>
          <p:nvPr/>
        </p:nvSpPr>
        <p:spPr>
          <a:xfrm>
            <a:off x="2472388" y="3117674"/>
            <a:ext cx="9685624" cy="3693319"/>
          </a:xfrm>
          <a:prstGeom prst="rect">
            <a:avLst/>
          </a:prstGeom>
          <a:noFill/>
        </p:spPr>
        <p:txBody>
          <a:bodyPr wrap="square" lIns="0" tIns="0" rIns="0" bIns="0" rtlCol="0">
            <a:spAutoFit/>
          </a:bodyPr>
          <a:lstStyle/>
          <a:p>
            <a:pPr algn="ctr"/>
            <a:r>
              <a:rPr lang="en-US" sz="4800" dirty="0" err="1">
                <a:solidFill>
                  <a:schemeClr val="accent2"/>
                </a:solidFill>
                <a:latin typeface="Gill Sans Light"/>
                <a:cs typeface="Gill Sans Light"/>
              </a:rPr>
              <a:t>InSpec</a:t>
            </a:r>
            <a:r>
              <a:rPr lang="en-US" sz="4800" dirty="0">
                <a:solidFill>
                  <a:schemeClr val="accent2"/>
                </a:solidFill>
                <a:latin typeface="Gill Sans Light"/>
                <a:cs typeface="Gill Sans Light"/>
              </a:rPr>
              <a:t> is compliance as code – a human-readable language for automating the continuous testing and compliance auditing of your entire infrastructure. </a:t>
            </a:r>
            <a:endParaRPr lang="en-US" sz="4800" dirty="0" smtClean="0">
              <a:solidFill>
                <a:schemeClr val="accent2"/>
              </a:solidFill>
              <a:latin typeface="Gill Sans Light"/>
              <a:cs typeface="Gill Sans Light"/>
            </a:endParaRPr>
          </a:p>
        </p:txBody>
      </p:sp>
    </p:spTree>
    <p:extLst>
      <p:ext uri="{BB962C8B-B14F-4D97-AF65-F5344CB8AC3E}">
        <p14:creationId xmlns:p14="http://schemas.microsoft.com/office/powerpoint/2010/main" val="4274284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Compliance Document to </a:t>
            </a:r>
            <a:r>
              <a:rPr lang="en-US" dirty="0" err="1" smtClean="0"/>
              <a:t>InSpec</a:t>
            </a:r>
            <a:endParaRPr lang="en-US" dirty="0"/>
          </a:p>
        </p:txBody>
      </p:sp>
      <p:sp>
        <p:nvSpPr>
          <p:cNvPr id="7" name="Text Placeholder 6"/>
          <p:cNvSpPr>
            <a:spLocks noGrp="1"/>
          </p:cNvSpPr>
          <p:nvPr>
            <p:ph type="body" sz="quarter" idx="10"/>
          </p:nvPr>
        </p:nvSpPr>
        <p:spPr/>
        <p:txBody>
          <a:bodyPr>
            <a:noAutofit/>
          </a:bodyPr>
          <a:lstStyle/>
          <a:p>
            <a:pPr marL="0" indent="0">
              <a:buNone/>
            </a:pPr>
            <a:r>
              <a:rPr lang="en-US" sz="2400" dirty="0">
                <a:solidFill>
                  <a:srgbClr val="000000"/>
                </a:solidFill>
                <a:latin typeface="Consolas"/>
                <a:cs typeface="Consolas"/>
              </a:rPr>
              <a:t>control </a:t>
            </a:r>
            <a:r>
              <a:rPr lang="en-US" sz="2400" dirty="0">
                <a:solidFill>
                  <a:srgbClr val="4E9A06"/>
                </a:solidFill>
                <a:latin typeface="Consolas"/>
                <a:cs typeface="Consolas"/>
              </a:rPr>
              <a:t>'ssh-6.2.1' </a:t>
            </a:r>
            <a:r>
              <a:rPr lang="en-US" sz="2400" b="1" dirty="0">
                <a:solidFill>
                  <a:srgbClr val="204A87"/>
                </a:solidFill>
                <a:latin typeface="Consolas"/>
                <a:cs typeface="Consolas"/>
              </a:rPr>
              <a:t>do</a:t>
            </a:r>
          </a:p>
          <a:p>
            <a:pPr marL="0" indent="0">
              <a:buNone/>
            </a:pPr>
            <a:r>
              <a:rPr lang="ro-RO" sz="2400" dirty="0">
                <a:latin typeface="Consolas"/>
                <a:cs typeface="Consolas"/>
              </a:rPr>
              <a:t>  </a:t>
            </a:r>
            <a:r>
              <a:rPr lang="ro-RO" sz="2400" dirty="0" smtClean="0">
                <a:solidFill>
                  <a:srgbClr val="000000"/>
                </a:solidFill>
                <a:latin typeface="Consolas"/>
                <a:cs typeface="Consolas"/>
              </a:rPr>
              <a:t> </a:t>
            </a:r>
            <a:endParaRPr lang="ro-RO" sz="2400" b="1" dirty="0">
              <a:solidFill>
                <a:srgbClr val="0000CF"/>
              </a:solidFill>
              <a:latin typeface="Consolas"/>
              <a:cs typeface="Consolas"/>
            </a:endParaRPr>
          </a:p>
          <a:p>
            <a:pPr marL="0" indent="0">
              <a:buNone/>
            </a:pPr>
            <a:r>
              <a:rPr lang="ro-RO" sz="2400" dirty="0" smtClean="0">
                <a:latin typeface="Consolas"/>
                <a:cs typeface="Consolas"/>
              </a:rPr>
              <a:t>  </a:t>
            </a:r>
            <a:r>
              <a:rPr lang="ro-RO" sz="2400" dirty="0" smtClean="0">
                <a:solidFill>
                  <a:srgbClr val="000000"/>
                </a:solidFill>
                <a:latin typeface="Consolas"/>
                <a:cs typeface="Consolas"/>
              </a:rPr>
              <a:t>title </a:t>
            </a:r>
            <a:r>
              <a:rPr lang="ro-RO" sz="2400" dirty="0">
                <a:solidFill>
                  <a:srgbClr val="4E9A06"/>
                </a:solidFill>
                <a:latin typeface="Consolas"/>
                <a:cs typeface="Consolas"/>
              </a:rPr>
              <a:t>'Set SSH Protocol to </a:t>
            </a:r>
            <a:r>
              <a:rPr lang="ro-RO" sz="2400" dirty="0" smtClean="0">
                <a:solidFill>
                  <a:srgbClr val="4E9A06"/>
                </a:solidFill>
                <a:latin typeface="Consolas"/>
                <a:cs typeface="Consolas"/>
              </a:rPr>
              <a:t>2'</a:t>
            </a:r>
            <a:r>
              <a:rPr lang="ro-RO" sz="2400" dirty="0" smtClean="0">
                <a:latin typeface="Consolas"/>
                <a:cs typeface="Consolas"/>
              </a:rPr>
              <a:t>  </a:t>
            </a:r>
            <a:endParaRPr lang="ro-RO" sz="2400" dirty="0" smtClean="0">
              <a:solidFill>
                <a:srgbClr val="4E9A06"/>
              </a:solidFill>
              <a:latin typeface="Consolas"/>
              <a:cs typeface="Consolas"/>
            </a:endParaRPr>
          </a:p>
          <a:p>
            <a:pPr marL="0" indent="0">
              <a:buNone/>
            </a:pPr>
            <a:r>
              <a:rPr lang="ro-RO" sz="2400" dirty="0" smtClean="0">
                <a:solidFill>
                  <a:srgbClr val="4E9A06"/>
                </a:solidFill>
                <a:latin typeface="Consolas"/>
                <a:cs typeface="Consolas"/>
              </a:rPr>
              <a:t>   </a:t>
            </a:r>
            <a:endParaRPr lang="ro-RO" sz="2400" dirty="0">
              <a:solidFill>
                <a:srgbClr val="4E9A06"/>
              </a:solidFill>
              <a:latin typeface="Consolas"/>
              <a:cs typeface="Consolas"/>
            </a:endParaRPr>
          </a:p>
          <a:p>
            <a:pPr marL="0" indent="0">
              <a:buNone/>
            </a:pPr>
            <a:r>
              <a:rPr lang="en-US" sz="2400" dirty="0" smtClean="0">
                <a:solidFill>
                  <a:srgbClr val="4E9A06"/>
                </a:solidFill>
                <a:latin typeface="Consolas"/>
                <a:cs typeface="Consolas"/>
              </a:rPr>
              <a:t> </a:t>
            </a:r>
            <a:endParaRPr lang="mr-IN" sz="2400" dirty="0">
              <a:solidFill>
                <a:srgbClr val="4E9A06"/>
              </a:solidFill>
              <a:latin typeface="Consolas"/>
              <a:cs typeface="Consolas"/>
            </a:endParaRPr>
          </a:p>
          <a:p>
            <a:pPr marL="0" indent="0">
              <a:buNone/>
            </a:pPr>
            <a:endParaRPr lang="mr-IN" sz="2400" dirty="0">
              <a:latin typeface="Consolas"/>
              <a:cs typeface="Consolas"/>
            </a:endParaRPr>
          </a:p>
          <a:p>
            <a:pPr marL="0" indent="0">
              <a:buNone/>
            </a:pPr>
            <a:r>
              <a:rPr lang="en-US" sz="2400" dirty="0">
                <a:latin typeface="Consolas"/>
                <a:cs typeface="Consolas"/>
              </a:rPr>
              <a:t> </a:t>
            </a:r>
            <a:r>
              <a:rPr lang="en-US" sz="2400" dirty="0" smtClean="0">
                <a:latin typeface="Consolas"/>
                <a:cs typeface="Consolas"/>
              </a:rPr>
              <a:t> </a:t>
            </a:r>
            <a:endParaRPr lang="en-US" sz="2400" b="1" dirty="0">
              <a:solidFill>
                <a:srgbClr val="204A87"/>
              </a:solidFill>
              <a:latin typeface="Consolas"/>
              <a:cs typeface="Consolas"/>
            </a:endParaRPr>
          </a:p>
          <a:p>
            <a:pPr marL="0" indent="0">
              <a:buNone/>
            </a:pPr>
            <a:r>
              <a:rPr lang="en-US" sz="2400" dirty="0">
                <a:latin typeface="Consolas"/>
                <a:cs typeface="Consolas"/>
              </a:rPr>
              <a:t>  </a:t>
            </a:r>
            <a:r>
              <a:rPr lang="en-US" sz="2400" dirty="0" smtClean="0">
                <a:latin typeface="Consolas"/>
                <a:cs typeface="Consolas"/>
              </a:rPr>
              <a:t> </a:t>
            </a:r>
            <a:endParaRPr lang="en-US" sz="2400" b="1" dirty="0">
              <a:solidFill>
                <a:srgbClr val="000000"/>
              </a:solidFill>
              <a:latin typeface="Consolas"/>
              <a:cs typeface="Consolas"/>
            </a:endParaRPr>
          </a:p>
          <a:p>
            <a:pPr marL="0" indent="0">
              <a:buNone/>
            </a:pPr>
            <a:r>
              <a:rPr lang="en-US" sz="2400" dirty="0" smtClean="0">
                <a:latin typeface="Consolas"/>
                <a:cs typeface="Consolas"/>
              </a:rPr>
              <a:t> </a:t>
            </a:r>
            <a:endParaRPr lang="mr-IN" sz="2400" b="1" dirty="0">
              <a:solidFill>
                <a:srgbClr val="204A87"/>
              </a:solidFill>
              <a:latin typeface="Consolas"/>
              <a:cs typeface="Consolas"/>
            </a:endParaRPr>
          </a:p>
          <a:p>
            <a:pPr marL="0" indent="0">
              <a:buNone/>
            </a:pPr>
            <a:r>
              <a:rPr lang="en-US" sz="2400" b="1" dirty="0">
                <a:solidFill>
                  <a:srgbClr val="204A87"/>
                </a:solidFill>
                <a:latin typeface="Consolas"/>
                <a:cs typeface="Consolas"/>
              </a:rPr>
              <a:t>end</a:t>
            </a:r>
          </a:p>
          <a:p>
            <a:pPr marL="0" indent="0">
              <a:buNone/>
            </a:pPr>
            <a:endParaRPr lang="en-US" sz="2400" dirty="0">
              <a:latin typeface="Consolas"/>
              <a:cs typeface="Consolas"/>
            </a:endParaRPr>
          </a:p>
        </p:txBody>
      </p:sp>
      <p:pic>
        <p:nvPicPr>
          <p:cNvPr id="9" name="Picture Placeholder 8" descr="CIS_CentOS_Linux_6_Benchmark_v1_1_0_pdf.png"/>
          <p:cNvPicPr>
            <a:picLocks noGrp="1" noChangeAspect="1"/>
          </p:cNvPicPr>
          <p:nvPr>
            <p:ph type="pic" sz="quarter" idx="11"/>
          </p:nvPr>
        </p:nvPicPr>
        <p:blipFill>
          <a:blip r:embed="rId2" cstate="print">
            <a:extLst>
              <a:ext uri="{28A0092B-C50C-407E-A947-70E740481C1C}">
                <a14:useLocalDpi xmlns:a14="http://schemas.microsoft.com/office/drawing/2010/main"/>
              </a:ext>
            </a:extLst>
          </a:blip>
          <a:srcRect l="-4073" r="-4073"/>
          <a:stretch>
            <a:fillRect/>
          </a:stretch>
        </p:blipFill>
        <p:spPr>
          <a:prstGeom prst="rect">
            <a:avLst/>
          </a:prstGeom>
        </p:spPr>
      </p:pic>
      <p:cxnSp>
        <p:nvCxnSpPr>
          <p:cNvPr id="11" name="Straight Arrow Connector 10"/>
          <p:cNvCxnSpPr/>
          <p:nvPr/>
        </p:nvCxnSpPr>
        <p:spPr>
          <a:xfrm>
            <a:off x="4100745" y="1905245"/>
            <a:ext cx="3318031" cy="0"/>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100745" y="1905245"/>
            <a:ext cx="3597609" cy="775892"/>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53770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Compliance Document to </a:t>
            </a:r>
            <a:r>
              <a:rPr lang="en-US" dirty="0" err="1" smtClean="0"/>
              <a:t>InSpec</a:t>
            </a:r>
            <a:endParaRPr lang="en-US" dirty="0"/>
          </a:p>
        </p:txBody>
      </p:sp>
      <p:sp>
        <p:nvSpPr>
          <p:cNvPr id="7" name="Text Placeholder 6"/>
          <p:cNvSpPr>
            <a:spLocks noGrp="1"/>
          </p:cNvSpPr>
          <p:nvPr>
            <p:ph type="body" sz="quarter" idx="10"/>
          </p:nvPr>
        </p:nvSpPr>
        <p:spPr/>
        <p:txBody>
          <a:bodyPr>
            <a:noAutofit/>
          </a:bodyPr>
          <a:lstStyle/>
          <a:p>
            <a:pPr marL="0" indent="0">
              <a:buNone/>
            </a:pPr>
            <a:r>
              <a:rPr lang="en-US" sz="2400" dirty="0">
                <a:solidFill>
                  <a:srgbClr val="000000"/>
                </a:solidFill>
                <a:latin typeface="Consolas"/>
                <a:cs typeface="Consolas"/>
              </a:rPr>
              <a:t>control </a:t>
            </a:r>
            <a:r>
              <a:rPr lang="en-US" sz="2400" dirty="0">
                <a:solidFill>
                  <a:srgbClr val="4E9A06"/>
                </a:solidFill>
                <a:latin typeface="Consolas"/>
                <a:cs typeface="Consolas"/>
              </a:rPr>
              <a:t>'ssh-6.2.1' </a:t>
            </a:r>
            <a:r>
              <a:rPr lang="en-US" sz="2400" b="1" dirty="0">
                <a:solidFill>
                  <a:srgbClr val="204A87"/>
                </a:solidFill>
                <a:latin typeface="Consolas"/>
                <a:cs typeface="Consolas"/>
              </a:rPr>
              <a:t>do</a:t>
            </a:r>
          </a:p>
          <a:p>
            <a:pPr marL="0" indent="0">
              <a:buNone/>
            </a:pPr>
            <a:r>
              <a:rPr lang="ro-RO" sz="2400" dirty="0" smtClean="0">
                <a:latin typeface="Consolas"/>
                <a:cs typeface="Consolas"/>
              </a:rPr>
              <a:t>  </a:t>
            </a:r>
            <a:r>
              <a:rPr lang="ro-RO" sz="2400" dirty="0" smtClean="0">
                <a:solidFill>
                  <a:srgbClr val="000000"/>
                </a:solidFill>
                <a:latin typeface="Consolas"/>
                <a:cs typeface="Consolas"/>
              </a:rPr>
              <a:t> </a:t>
            </a:r>
            <a:endParaRPr lang="ro-RO" sz="2400" b="1" dirty="0" smtClean="0">
              <a:solidFill>
                <a:srgbClr val="0000CF"/>
              </a:solidFill>
              <a:latin typeface="Consolas"/>
              <a:cs typeface="Consolas"/>
            </a:endParaRPr>
          </a:p>
          <a:p>
            <a:pPr marL="0" indent="0">
              <a:buNone/>
            </a:pPr>
            <a:r>
              <a:rPr lang="ro-RO" sz="2400" dirty="0" smtClean="0">
                <a:latin typeface="Consolas"/>
                <a:cs typeface="Consolas"/>
              </a:rPr>
              <a:t>  </a:t>
            </a:r>
            <a:r>
              <a:rPr lang="ro-RO" sz="2400" dirty="0" smtClean="0">
                <a:solidFill>
                  <a:srgbClr val="000000"/>
                </a:solidFill>
                <a:latin typeface="Consolas"/>
                <a:cs typeface="Consolas"/>
              </a:rPr>
              <a:t>title </a:t>
            </a:r>
            <a:r>
              <a:rPr lang="ro-RO" sz="2400" dirty="0" smtClean="0">
                <a:solidFill>
                  <a:srgbClr val="4E9A06"/>
                </a:solidFill>
                <a:latin typeface="Consolas"/>
                <a:cs typeface="Consolas"/>
              </a:rPr>
              <a:t>'Set SSH Protocol to 2'</a:t>
            </a:r>
          </a:p>
          <a:p>
            <a:pPr marL="0" indent="0">
              <a:buNone/>
            </a:pPr>
            <a:r>
              <a:rPr lang="ro-RO" sz="2400" dirty="0" smtClean="0">
                <a:latin typeface="Consolas"/>
                <a:cs typeface="Consolas"/>
              </a:rPr>
              <a:t>  </a:t>
            </a:r>
            <a:r>
              <a:rPr lang="ro-RO" sz="2400" dirty="0">
                <a:solidFill>
                  <a:srgbClr val="000000"/>
                </a:solidFill>
                <a:latin typeface="Consolas"/>
                <a:cs typeface="Consolas"/>
              </a:rPr>
              <a:t>desc </a:t>
            </a:r>
            <a:r>
              <a:rPr lang="ro-RO" sz="2400" dirty="0">
                <a:solidFill>
                  <a:srgbClr val="4E9A06"/>
                </a:solidFill>
                <a:latin typeface="Consolas"/>
                <a:cs typeface="Consolas"/>
              </a:rPr>
              <a:t>"</a:t>
            </a:r>
          </a:p>
          <a:p>
            <a:pPr marL="0" indent="0">
              <a:buNone/>
            </a:pPr>
            <a:r>
              <a:rPr lang="ro-RO" sz="2400" dirty="0">
                <a:solidFill>
                  <a:srgbClr val="4E9A06"/>
                </a:solidFill>
                <a:latin typeface="Consolas"/>
                <a:cs typeface="Consolas"/>
              </a:rPr>
              <a:t>    SSH supports two different </a:t>
            </a:r>
            <a:r>
              <a:rPr lang="ro-RO" sz="2400" dirty="0" smtClean="0">
                <a:solidFill>
                  <a:srgbClr val="4E9A06"/>
                </a:solidFill>
                <a:latin typeface="Consolas"/>
                <a:cs typeface="Consolas"/>
              </a:rPr>
              <a:t>...</a:t>
            </a:r>
            <a:endParaRPr lang="ro-RO" sz="2400" dirty="0">
              <a:solidFill>
                <a:srgbClr val="4E9A06"/>
              </a:solidFill>
              <a:latin typeface="Consolas"/>
              <a:cs typeface="Consolas"/>
            </a:endParaRPr>
          </a:p>
          <a:p>
            <a:pPr marL="0" indent="0">
              <a:buNone/>
            </a:pPr>
            <a:r>
              <a:rPr lang="mr-IN" sz="2400" dirty="0">
                <a:solidFill>
                  <a:srgbClr val="4E9A06"/>
                </a:solidFill>
                <a:latin typeface="Consolas"/>
                <a:cs typeface="Consolas"/>
              </a:rPr>
              <a:t>  "</a:t>
            </a:r>
          </a:p>
          <a:p>
            <a:pPr marL="0" indent="0">
              <a:buNone/>
            </a:pPr>
            <a:endParaRPr lang="mr-IN" sz="2400" dirty="0">
              <a:latin typeface="Consolas"/>
              <a:cs typeface="Consolas"/>
            </a:endParaRPr>
          </a:p>
          <a:p>
            <a:pPr marL="0" indent="0">
              <a:buNone/>
            </a:pPr>
            <a:r>
              <a:rPr lang="en-US" sz="2400" dirty="0">
                <a:latin typeface="Consolas"/>
                <a:cs typeface="Consolas"/>
              </a:rPr>
              <a:t>  </a:t>
            </a:r>
            <a:r>
              <a:rPr lang="en-US" sz="2400" dirty="0" smtClean="0">
                <a:solidFill>
                  <a:srgbClr val="000000"/>
                </a:solidFill>
                <a:latin typeface="Consolas"/>
                <a:cs typeface="Consolas"/>
              </a:rPr>
              <a:t> </a:t>
            </a:r>
            <a:endParaRPr lang="en-US" sz="2400" b="1" dirty="0">
              <a:solidFill>
                <a:srgbClr val="204A87"/>
              </a:solidFill>
              <a:latin typeface="Consolas"/>
              <a:cs typeface="Consolas"/>
            </a:endParaRPr>
          </a:p>
          <a:p>
            <a:pPr marL="0" indent="0">
              <a:buNone/>
            </a:pPr>
            <a:r>
              <a:rPr lang="en-US" sz="2400" dirty="0">
                <a:latin typeface="Consolas"/>
                <a:cs typeface="Consolas"/>
              </a:rPr>
              <a:t>    </a:t>
            </a:r>
            <a:r>
              <a:rPr lang="en-US" sz="2400" dirty="0" smtClean="0">
                <a:solidFill>
                  <a:srgbClr val="000000"/>
                </a:solidFill>
                <a:latin typeface="Consolas"/>
                <a:cs typeface="Consolas"/>
              </a:rPr>
              <a:t> </a:t>
            </a:r>
            <a:endParaRPr lang="en-US" sz="2400" b="1" dirty="0">
              <a:solidFill>
                <a:srgbClr val="000000"/>
              </a:solidFill>
              <a:latin typeface="Consolas"/>
              <a:cs typeface="Consolas"/>
            </a:endParaRPr>
          </a:p>
          <a:p>
            <a:pPr marL="0" indent="0">
              <a:buNone/>
            </a:pPr>
            <a:r>
              <a:rPr lang="mr-IN" sz="2400" dirty="0">
                <a:latin typeface="Consolas"/>
                <a:cs typeface="Consolas"/>
              </a:rPr>
              <a:t>  </a:t>
            </a:r>
            <a:r>
              <a:rPr lang="en-US" sz="2400" b="1" dirty="0" smtClean="0">
                <a:solidFill>
                  <a:srgbClr val="204A87"/>
                </a:solidFill>
                <a:latin typeface="Consolas"/>
                <a:cs typeface="Consolas"/>
              </a:rPr>
              <a:t> </a:t>
            </a:r>
            <a:endParaRPr lang="mr-IN" sz="2400" b="1" dirty="0">
              <a:solidFill>
                <a:srgbClr val="204A87"/>
              </a:solidFill>
              <a:latin typeface="Consolas"/>
              <a:cs typeface="Consolas"/>
            </a:endParaRPr>
          </a:p>
          <a:p>
            <a:pPr marL="0" indent="0">
              <a:buNone/>
            </a:pPr>
            <a:r>
              <a:rPr lang="en-US" sz="2400" b="1" dirty="0">
                <a:solidFill>
                  <a:srgbClr val="204A87"/>
                </a:solidFill>
                <a:latin typeface="Consolas"/>
                <a:cs typeface="Consolas"/>
              </a:rPr>
              <a:t>end</a:t>
            </a:r>
          </a:p>
          <a:p>
            <a:pPr marL="0" indent="0">
              <a:buNone/>
            </a:pPr>
            <a:endParaRPr lang="en-US" sz="2400" dirty="0">
              <a:latin typeface="Consolas"/>
              <a:cs typeface="Consolas"/>
            </a:endParaRPr>
          </a:p>
        </p:txBody>
      </p:sp>
      <p:pic>
        <p:nvPicPr>
          <p:cNvPr id="9" name="Picture Placeholder 8" descr="CIS_CentOS_Linux_6_Benchmark_v1_1_0_pdf.png"/>
          <p:cNvPicPr>
            <a:picLocks noGrp="1" noChangeAspect="1"/>
          </p:cNvPicPr>
          <p:nvPr>
            <p:ph type="pic" sz="quarter" idx="11"/>
          </p:nvPr>
        </p:nvPicPr>
        <p:blipFill>
          <a:blip r:embed="rId2" cstate="print">
            <a:extLst>
              <a:ext uri="{28A0092B-C50C-407E-A947-70E740481C1C}">
                <a14:useLocalDpi xmlns:a14="http://schemas.microsoft.com/office/drawing/2010/main"/>
              </a:ext>
            </a:extLst>
          </a:blip>
          <a:srcRect l="-4073" r="-4073"/>
          <a:stretch>
            <a:fillRect/>
          </a:stretch>
        </p:blipFill>
        <p:spPr>
          <a:prstGeom prst="rect">
            <a:avLst/>
          </a:prstGeom>
        </p:spPr>
      </p:pic>
      <p:cxnSp>
        <p:nvCxnSpPr>
          <p:cNvPr id="11" name="Straight Arrow Connector 10"/>
          <p:cNvCxnSpPr/>
          <p:nvPr/>
        </p:nvCxnSpPr>
        <p:spPr>
          <a:xfrm>
            <a:off x="4100745" y="1905245"/>
            <a:ext cx="3318031" cy="0"/>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253145" y="3296299"/>
            <a:ext cx="3649035" cy="372625"/>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4100745" y="1905245"/>
            <a:ext cx="3597609" cy="775892"/>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4101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Compliance Document to </a:t>
            </a:r>
            <a:r>
              <a:rPr lang="en-US" dirty="0" err="1" smtClean="0"/>
              <a:t>InSpec</a:t>
            </a:r>
            <a:endParaRPr lang="en-US" dirty="0"/>
          </a:p>
        </p:txBody>
      </p:sp>
      <p:sp>
        <p:nvSpPr>
          <p:cNvPr id="7" name="Text Placeholder 6"/>
          <p:cNvSpPr>
            <a:spLocks noGrp="1"/>
          </p:cNvSpPr>
          <p:nvPr>
            <p:ph type="body" sz="quarter" idx="10"/>
          </p:nvPr>
        </p:nvSpPr>
        <p:spPr/>
        <p:txBody>
          <a:bodyPr>
            <a:noAutofit/>
          </a:bodyPr>
          <a:lstStyle/>
          <a:p>
            <a:pPr marL="0" indent="0">
              <a:buNone/>
            </a:pPr>
            <a:r>
              <a:rPr lang="en-US" sz="2400" dirty="0">
                <a:solidFill>
                  <a:srgbClr val="000000"/>
                </a:solidFill>
                <a:latin typeface="Consolas"/>
                <a:cs typeface="Consolas"/>
              </a:rPr>
              <a:t>control </a:t>
            </a:r>
            <a:r>
              <a:rPr lang="en-US" sz="2400" dirty="0">
                <a:solidFill>
                  <a:srgbClr val="4E9A06"/>
                </a:solidFill>
                <a:latin typeface="Consolas"/>
                <a:cs typeface="Consolas"/>
              </a:rPr>
              <a:t>'ssh-6.2.1' </a:t>
            </a:r>
            <a:r>
              <a:rPr lang="en-US" sz="2400" b="1" dirty="0">
                <a:solidFill>
                  <a:srgbClr val="204A87"/>
                </a:solidFill>
                <a:latin typeface="Consolas"/>
                <a:cs typeface="Consolas"/>
              </a:rPr>
              <a:t>do</a:t>
            </a:r>
          </a:p>
          <a:p>
            <a:pPr marL="0" indent="0">
              <a:buNone/>
            </a:pPr>
            <a:r>
              <a:rPr lang="ro-RO" sz="2400" dirty="0">
                <a:latin typeface="Consolas"/>
                <a:cs typeface="Consolas"/>
              </a:rPr>
              <a:t>  </a:t>
            </a:r>
            <a:r>
              <a:rPr lang="ro-RO" sz="2400" dirty="0" smtClean="0">
                <a:solidFill>
                  <a:srgbClr val="000000"/>
                </a:solidFill>
                <a:latin typeface="Consolas"/>
                <a:cs typeface="Consolas"/>
              </a:rPr>
              <a:t> </a:t>
            </a:r>
            <a:endParaRPr lang="ro-RO" sz="2400" b="1" dirty="0">
              <a:solidFill>
                <a:srgbClr val="0000CF"/>
              </a:solidFill>
              <a:latin typeface="Consolas"/>
              <a:cs typeface="Consolas"/>
            </a:endParaRPr>
          </a:p>
          <a:p>
            <a:pPr marL="0" indent="0">
              <a:buNone/>
            </a:pPr>
            <a:r>
              <a:rPr lang="ro-RO" sz="2400" dirty="0">
                <a:latin typeface="Consolas"/>
                <a:cs typeface="Consolas"/>
              </a:rPr>
              <a:t>  </a:t>
            </a:r>
            <a:r>
              <a:rPr lang="ro-RO" sz="2400" dirty="0">
                <a:solidFill>
                  <a:srgbClr val="000000"/>
                </a:solidFill>
                <a:latin typeface="Consolas"/>
                <a:cs typeface="Consolas"/>
              </a:rPr>
              <a:t>title </a:t>
            </a:r>
            <a:r>
              <a:rPr lang="ro-RO" sz="2400" dirty="0">
                <a:solidFill>
                  <a:srgbClr val="4E9A06"/>
                </a:solidFill>
                <a:latin typeface="Consolas"/>
                <a:cs typeface="Consolas"/>
              </a:rPr>
              <a:t>'Set SSH Protocol to 2'</a:t>
            </a:r>
          </a:p>
          <a:p>
            <a:pPr marL="0" indent="0">
              <a:buNone/>
            </a:pPr>
            <a:r>
              <a:rPr lang="ro-RO" sz="2400" dirty="0">
                <a:latin typeface="Consolas"/>
                <a:cs typeface="Consolas"/>
              </a:rPr>
              <a:t>  </a:t>
            </a:r>
            <a:r>
              <a:rPr lang="ro-RO" sz="2400" dirty="0">
                <a:solidFill>
                  <a:srgbClr val="000000"/>
                </a:solidFill>
                <a:latin typeface="Consolas"/>
                <a:cs typeface="Consolas"/>
              </a:rPr>
              <a:t>desc </a:t>
            </a:r>
            <a:r>
              <a:rPr lang="ro-RO" sz="2400" dirty="0">
                <a:solidFill>
                  <a:srgbClr val="4E9A06"/>
                </a:solidFill>
                <a:latin typeface="Consolas"/>
                <a:cs typeface="Consolas"/>
              </a:rPr>
              <a:t>"</a:t>
            </a:r>
          </a:p>
          <a:p>
            <a:pPr marL="0" indent="0">
              <a:buNone/>
            </a:pPr>
            <a:r>
              <a:rPr lang="ro-RO" sz="2400" dirty="0">
                <a:solidFill>
                  <a:srgbClr val="4E9A06"/>
                </a:solidFill>
                <a:latin typeface="Consolas"/>
                <a:cs typeface="Consolas"/>
              </a:rPr>
              <a:t>    SSH supports two different </a:t>
            </a:r>
            <a:r>
              <a:rPr lang="ro-RO" sz="2400" dirty="0" smtClean="0">
                <a:solidFill>
                  <a:srgbClr val="4E9A06"/>
                </a:solidFill>
                <a:latin typeface="Consolas"/>
                <a:cs typeface="Consolas"/>
              </a:rPr>
              <a:t>...</a:t>
            </a:r>
            <a:endParaRPr lang="ro-RO" sz="2400" dirty="0">
              <a:solidFill>
                <a:srgbClr val="4E9A06"/>
              </a:solidFill>
              <a:latin typeface="Consolas"/>
              <a:cs typeface="Consolas"/>
            </a:endParaRPr>
          </a:p>
          <a:p>
            <a:pPr marL="0" indent="0">
              <a:buNone/>
            </a:pPr>
            <a:r>
              <a:rPr lang="mr-IN" sz="2400" dirty="0">
                <a:solidFill>
                  <a:srgbClr val="4E9A06"/>
                </a:solidFill>
                <a:latin typeface="Consolas"/>
                <a:cs typeface="Consolas"/>
              </a:rPr>
              <a:t>  "</a:t>
            </a:r>
          </a:p>
          <a:p>
            <a:pPr marL="0" indent="0">
              <a:buNone/>
            </a:pPr>
            <a:endParaRPr lang="mr-IN" sz="2400" dirty="0">
              <a:latin typeface="Consolas"/>
              <a:cs typeface="Consolas"/>
            </a:endParaRPr>
          </a:p>
          <a:p>
            <a:pPr marL="0" indent="0">
              <a:buNone/>
            </a:pPr>
            <a:r>
              <a:rPr lang="en-US" sz="2400" dirty="0">
                <a:latin typeface="Consolas"/>
                <a:cs typeface="Consolas"/>
              </a:rPr>
              <a:t>  </a:t>
            </a:r>
            <a:r>
              <a:rPr lang="en-US" sz="2400" dirty="0">
                <a:solidFill>
                  <a:srgbClr val="000000"/>
                </a:solidFill>
                <a:latin typeface="Consolas"/>
                <a:cs typeface="Consolas"/>
              </a:rPr>
              <a:t>describe </a:t>
            </a:r>
            <a:r>
              <a:rPr lang="en-US" sz="2400" dirty="0" err="1">
                <a:solidFill>
                  <a:srgbClr val="000000"/>
                </a:solidFill>
                <a:latin typeface="Consolas"/>
                <a:cs typeface="Consolas"/>
              </a:rPr>
              <a:t>sshd_config</a:t>
            </a:r>
            <a:r>
              <a:rPr lang="en-US" sz="2400" dirty="0">
                <a:solidFill>
                  <a:srgbClr val="000000"/>
                </a:solidFill>
                <a:latin typeface="Consolas"/>
                <a:cs typeface="Consolas"/>
              </a:rPr>
              <a:t> </a:t>
            </a:r>
            <a:r>
              <a:rPr lang="en-US" sz="2400" b="1" dirty="0">
                <a:solidFill>
                  <a:srgbClr val="204A87"/>
                </a:solidFill>
                <a:latin typeface="Consolas"/>
                <a:cs typeface="Consolas"/>
              </a:rPr>
              <a:t>do</a:t>
            </a:r>
          </a:p>
          <a:p>
            <a:pPr marL="0" indent="0">
              <a:buNone/>
            </a:pPr>
            <a:r>
              <a:rPr lang="en-US" sz="2400" dirty="0">
                <a:latin typeface="Consolas"/>
                <a:cs typeface="Consolas"/>
              </a:rPr>
              <a:t>    </a:t>
            </a:r>
            <a:r>
              <a:rPr lang="en-US" sz="2400" dirty="0">
                <a:solidFill>
                  <a:srgbClr val="000000"/>
                </a:solidFill>
                <a:latin typeface="Consolas"/>
                <a:cs typeface="Consolas"/>
              </a:rPr>
              <a:t>its</a:t>
            </a:r>
            <a:r>
              <a:rPr lang="en-US" sz="2400" b="1" dirty="0">
                <a:solidFill>
                  <a:srgbClr val="000000"/>
                </a:solidFill>
                <a:latin typeface="Consolas"/>
                <a:cs typeface="Consolas"/>
              </a:rPr>
              <a:t>(</a:t>
            </a:r>
            <a:r>
              <a:rPr lang="en-US" sz="2400" b="1" dirty="0">
                <a:solidFill>
                  <a:srgbClr val="4E9A06"/>
                </a:solidFill>
                <a:latin typeface="Consolas"/>
                <a:cs typeface="Consolas"/>
              </a:rPr>
              <a:t>'Protocol'</a:t>
            </a:r>
            <a:r>
              <a:rPr lang="en-US" sz="2400" b="1" dirty="0">
                <a:solidFill>
                  <a:srgbClr val="000000"/>
                </a:solidFill>
                <a:latin typeface="Consolas"/>
                <a:cs typeface="Consolas"/>
              </a:rPr>
              <a:t>) { should </a:t>
            </a:r>
            <a:r>
              <a:rPr lang="en-US" sz="2400" b="1" dirty="0" err="1">
                <a:solidFill>
                  <a:srgbClr val="000000"/>
                </a:solidFill>
                <a:latin typeface="Consolas"/>
                <a:cs typeface="Consolas"/>
              </a:rPr>
              <a:t>cmp</a:t>
            </a:r>
            <a:r>
              <a:rPr lang="en-US" sz="2400" b="1" dirty="0">
                <a:solidFill>
                  <a:srgbClr val="000000"/>
                </a:solidFill>
                <a:latin typeface="Consolas"/>
                <a:cs typeface="Consolas"/>
              </a:rPr>
              <a:t>(</a:t>
            </a:r>
            <a:r>
              <a:rPr lang="en-US" sz="2400" b="1" dirty="0">
                <a:solidFill>
                  <a:srgbClr val="4E9A06"/>
                </a:solidFill>
                <a:latin typeface="Consolas"/>
                <a:cs typeface="Consolas"/>
              </a:rPr>
              <a:t>'2'</a:t>
            </a:r>
            <a:r>
              <a:rPr lang="en-US" sz="2400" b="1" dirty="0">
                <a:solidFill>
                  <a:srgbClr val="000000"/>
                </a:solidFill>
                <a:latin typeface="Consolas"/>
                <a:cs typeface="Consolas"/>
              </a:rPr>
              <a:t>) }</a:t>
            </a:r>
          </a:p>
          <a:p>
            <a:pPr marL="0" indent="0">
              <a:buNone/>
            </a:pPr>
            <a:r>
              <a:rPr lang="mr-IN" sz="2400" dirty="0">
                <a:latin typeface="Consolas"/>
                <a:cs typeface="Consolas"/>
              </a:rPr>
              <a:t>  </a:t>
            </a:r>
            <a:r>
              <a:rPr lang="mr-IN" sz="2400" b="1" dirty="0">
                <a:solidFill>
                  <a:srgbClr val="204A87"/>
                </a:solidFill>
                <a:latin typeface="Consolas"/>
                <a:cs typeface="Consolas"/>
              </a:rPr>
              <a:t>end</a:t>
            </a:r>
          </a:p>
          <a:p>
            <a:pPr marL="0" indent="0">
              <a:buNone/>
            </a:pPr>
            <a:r>
              <a:rPr lang="en-US" sz="2400" b="1" dirty="0">
                <a:solidFill>
                  <a:srgbClr val="204A87"/>
                </a:solidFill>
                <a:latin typeface="Consolas"/>
                <a:cs typeface="Consolas"/>
              </a:rPr>
              <a:t>end</a:t>
            </a:r>
          </a:p>
          <a:p>
            <a:pPr marL="0" indent="0">
              <a:buNone/>
            </a:pPr>
            <a:endParaRPr lang="en-US" sz="2400" dirty="0">
              <a:latin typeface="Consolas"/>
              <a:cs typeface="Consolas"/>
            </a:endParaRPr>
          </a:p>
        </p:txBody>
      </p:sp>
      <p:pic>
        <p:nvPicPr>
          <p:cNvPr id="9" name="Picture Placeholder 8" descr="CIS_CentOS_Linux_6_Benchmark_v1_1_0_pdf.png"/>
          <p:cNvPicPr>
            <a:picLocks noGrp="1" noChangeAspect="1"/>
          </p:cNvPicPr>
          <p:nvPr>
            <p:ph type="pic" sz="quarter" idx="11"/>
          </p:nvPr>
        </p:nvPicPr>
        <p:blipFill>
          <a:blip r:embed="rId2" cstate="print">
            <a:extLst>
              <a:ext uri="{28A0092B-C50C-407E-A947-70E740481C1C}">
                <a14:useLocalDpi xmlns:a14="http://schemas.microsoft.com/office/drawing/2010/main"/>
              </a:ext>
            </a:extLst>
          </a:blip>
          <a:srcRect l="-4073" r="-4073"/>
          <a:stretch>
            <a:fillRect/>
          </a:stretch>
        </p:blipFill>
        <p:spPr>
          <a:prstGeom prst="rect">
            <a:avLst/>
          </a:prstGeom>
        </p:spPr>
      </p:pic>
      <p:cxnSp>
        <p:nvCxnSpPr>
          <p:cNvPr id="11" name="Straight Arrow Connector 10"/>
          <p:cNvCxnSpPr/>
          <p:nvPr/>
        </p:nvCxnSpPr>
        <p:spPr>
          <a:xfrm>
            <a:off x="4100745" y="1905245"/>
            <a:ext cx="3318031" cy="0"/>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253145" y="3296299"/>
            <a:ext cx="3649035" cy="372625"/>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3720061" y="5240515"/>
            <a:ext cx="4182119" cy="153117"/>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1313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Compliance Document to </a:t>
            </a:r>
            <a:r>
              <a:rPr lang="en-US" dirty="0" err="1" smtClean="0"/>
              <a:t>InSpec</a:t>
            </a:r>
            <a:endParaRPr lang="en-US" dirty="0"/>
          </a:p>
        </p:txBody>
      </p:sp>
      <p:sp>
        <p:nvSpPr>
          <p:cNvPr id="7" name="Text Placeholder 6"/>
          <p:cNvSpPr>
            <a:spLocks noGrp="1"/>
          </p:cNvSpPr>
          <p:nvPr>
            <p:ph type="body" sz="quarter" idx="10"/>
          </p:nvPr>
        </p:nvSpPr>
        <p:spPr/>
        <p:txBody>
          <a:bodyPr>
            <a:noAutofit/>
          </a:bodyPr>
          <a:lstStyle/>
          <a:p>
            <a:pPr marL="0" indent="0">
              <a:buNone/>
            </a:pPr>
            <a:r>
              <a:rPr lang="en-US" sz="2400" dirty="0">
                <a:solidFill>
                  <a:srgbClr val="000000"/>
                </a:solidFill>
                <a:latin typeface="Consolas"/>
                <a:cs typeface="Consolas"/>
              </a:rPr>
              <a:t>control </a:t>
            </a:r>
            <a:r>
              <a:rPr lang="en-US" sz="2400" dirty="0">
                <a:solidFill>
                  <a:srgbClr val="4E9A06"/>
                </a:solidFill>
                <a:latin typeface="Consolas"/>
                <a:cs typeface="Consolas"/>
              </a:rPr>
              <a:t>'ssh-6.2.1' </a:t>
            </a:r>
            <a:r>
              <a:rPr lang="en-US" sz="2400" b="1" dirty="0">
                <a:solidFill>
                  <a:srgbClr val="204A87"/>
                </a:solidFill>
                <a:latin typeface="Consolas"/>
                <a:cs typeface="Consolas"/>
              </a:rPr>
              <a:t>do</a:t>
            </a:r>
          </a:p>
          <a:p>
            <a:pPr marL="0" indent="0">
              <a:buNone/>
            </a:pPr>
            <a:r>
              <a:rPr lang="ro-RO" sz="2400" dirty="0">
                <a:latin typeface="Consolas"/>
                <a:cs typeface="Consolas"/>
              </a:rPr>
              <a:t>  </a:t>
            </a:r>
            <a:r>
              <a:rPr lang="ro-RO" sz="2400" dirty="0">
                <a:solidFill>
                  <a:srgbClr val="000000"/>
                </a:solidFill>
                <a:latin typeface="Consolas"/>
                <a:cs typeface="Consolas"/>
              </a:rPr>
              <a:t>impact </a:t>
            </a:r>
            <a:r>
              <a:rPr lang="ro-RO" sz="2400" b="1" dirty="0">
                <a:solidFill>
                  <a:srgbClr val="0000CF"/>
                </a:solidFill>
                <a:latin typeface="Consolas"/>
                <a:cs typeface="Consolas"/>
              </a:rPr>
              <a:t>1</a:t>
            </a:r>
            <a:r>
              <a:rPr lang="ro-RO" sz="2400" b="1" dirty="0">
                <a:solidFill>
                  <a:srgbClr val="CE5C00"/>
                </a:solidFill>
                <a:latin typeface="Consolas"/>
                <a:cs typeface="Consolas"/>
              </a:rPr>
              <a:t>.</a:t>
            </a:r>
            <a:r>
              <a:rPr lang="ro-RO" sz="2400" b="1" dirty="0">
                <a:solidFill>
                  <a:srgbClr val="0000CF"/>
                </a:solidFill>
                <a:latin typeface="Consolas"/>
                <a:cs typeface="Consolas"/>
              </a:rPr>
              <a:t>0</a:t>
            </a:r>
          </a:p>
          <a:p>
            <a:pPr marL="0" indent="0">
              <a:buNone/>
            </a:pPr>
            <a:r>
              <a:rPr lang="ro-RO" sz="2400" dirty="0">
                <a:latin typeface="Consolas"/>
                <a:cs typeface="Consolas"/>
              </a:rPr>
              <a:t>  </a:t>
            </a:r>
            <a:r>
              <a:rPr lang="ro-RO" sz="2400" dirty="0">
                <a:solidFill>
                  <a:srgbClr val="000000"/>
                </a:solidFill>
                <a:latin typeface="Consolas"/>
                <a:cs typeface="Consolas"/>
              </a:rPr>
              <a:t>title </a:t>
            </a:r>
            <a:r>
              <a:rPr lang="ro-RO" sz="2400" dirty="0">
                <a:solidFill>
                  <a:srgbClr val="4E9A06"/>
                </a:solidFill>
                <a:latin typeface="Consolas"/>
                <a:cs typeface="Consolas"/>
              </a:rPr>
              <a:t>'Set SSH Protocol to 2'</a:t>
            </a:r>
          </a:p>
          <a:p>
            <a:pPr marL="0" indent="0">
              <a:buNone/>
            </a:pPr>
            <a:r>
              <a:rPr lang="ro-RO" sz="2400" dirty="0">
                <a:latin typeface="Consolas"/>
                <a:cs typeface="Consolas"/>
              </a:rPr>
              <a:t>  </a:t>
            </a:r>
            <a:r>
              <a:rPr lang="ro-RO" sz="2400" dirty="0">
                <a:solidFill>
                  <a:srgbClr val="000000"/>
                </a:solidFill>
                <a:latin typeface="Consolas"/>
                <a:cs typeface="Consolas"/>
              </a:rPr>
              <a:t>desc </a:t>
            </a:r>
            <a:r>
              <a:rPr lang="ro-RO" sz="2400" dirty="0">
                <a:solidFill>
                  <a:srgbClr val="4E9A06"/>
                </a:solidFill>
                <a:latin typeface="Consolas"/>
                <a:cs typeface="Consolas"/>
              </a:rPr>
              <a:t>"</a:t>
            </a:r>
          </a:p>
          <a:p>
            <a:pPr marL="0" indent="0">
              <a:buNone/>
            </a:pPr>
            <a:r>
              <a:rPr lang="ro-RO" sz="2400" dirty="0">
                <a:solidFill>
                  <a:srgbClr val="4E9A06"/>
                </a:solidFill>
                <a:latin typeface="Consolas"/>
                <a:cs typeface="Consolas"/>
              </a:rPr>
              <a:t>    SSH supports two different </a:t>
            </a:r>
            <a:r>
              <a:rPr lang="ro-RO" sz="2400" dirty="0" smtClean="0">
                <a:solidFill>
                  <a:srgbClr val="4E9A06"/>
                </a:solidFill>
                <a:latin typeface="Consolas"/>
                <a:cs typeface="Consolas"/>
              </a:rPr>
              <a:t>...</a:t>
            </a:r>
            <a:endParaRPr lang="ro-RO" sz="2400" dirty="0">
              <a:solidFill>
                <a:srgbClr val="4E9A06"/>
              </a:solidFill>
              <a:latin typeface="Consolas"/>
              <a:cs typeface="Consolas"/>
            </a:endParaRPr>
          </a:p>
          <a:p>
            <a:pPr marL="0" indent="0">
              <a:buNone/>
            </a:pPr>
            <a:r>
              <a:rPr lang="mr-IN" sz="2400" dirty="0">
                <a:solidFill>
                  <a:srgbClr val="4E9A06"/>
                </a:solidFill>
                <a:latin typeface="Consolas"/>
                <a:cs typeface="Consolas"/>
              </a:rPr>
              <a:t>  "</a:t>
            </a:r>
          </a:p>
          <a:p>
            <a:pPr marL="0" indent="0">
              <a:buNone/>
            </a:pPr>
            <a:endParaRPr lang="mr-IN" sz="2400" dirty="0">
              <a:latin typeface="Consolas"/>
              <a:cs typeface="Consolas"/>
            </a:endParaRPr>
          </a:p>
          <a:p>
            <a:pPr marL="0" indent="0">
              <a:buNone/>
            </a:pPr>
            <a:r>
              <a:rPr lang="en-US" sz="2400" dirty="0">
                <a:latin typeface="Consolas"/>
                <a:cs typeface="Consolas"/>
              </a:rPr>
              <a:t>  </a:t>
            </a:r>
            <a:r>
              <a:rPr lang="en-US" sz="2400" dirty="0">
                <a:solidFill>
                  <a:srgbClr val="000000"/>
                </a:solidFill>
                <a:latin typeface="Consolas"/>
                <a:cs typeface="Consolas"/>
              </a:rPr>
              <a:t>describe </a:t>
            </a:r>
            <a:r>
              <a:rPr lang="en-US" sz="2400" dirty="0" err="1">
                <a:solidFill>
                  <a:srgbClr val="000000"/>
                </a:solidFill>
                <a:latin typeface="Consolas"/>
                <a:cs typeface="Consolas"/>
              </a:rPr>
              <a:t>sshd_config</a:t>
            </a:r>
            <a:r>
              <a:rPr lang="en-US" sz="2400" dirty="0">
                <a:solidFill>
                  <a:srgbClr val="000000"/>
                </a:solidFill>
                <a:latin typeface="Consolas"/>
                <a:cs typeface="Consolas"/>
              </a:rPr>
              <a:t> </a:t>
            </a:r>
            <a:r>
              <a:rPr lang="en-US" sz="2400" b="1" dirty="0">
                <a:solidFill>
                  <a:srgbClr val="204A87"/>
                </a:solidFill>
                <a:latin typeface="Consolas"/>
                <a:cs typeface="Consolas"/>
              </a:rPr>
              <a:t>do</a:t>
            </a:r>
          </a:p>
          <a:p>
            <a:pPr marL="0" indent="0">
              <a:buNone/>
            </a:pPr>
            <a:r>
              <a:rPr lang="en-US" sz="2400" dirty="0">
                <a:latin typeface="Consolas"/>
                <a:cs typeface="Consolas"/>
              </a:rPr>
              <a:t>    </a:t>
            </a:r>
            <a:r>
              <a:rPr lang="en-US" sz="2400" dirty="0">
                <a:solidFill>
                  <a:srgbClr val="000000"/>
                </a:solidFill>
                <a:latin typeface="Consolas"/>
                <a:cs typeface="Consolas"/>
              </a:rPr>
              <a:t>its</a:t>
            </a:r>
            <a:r>
              <a:rPr lang="en-US" sz="2400" b="1" dirty="0">
                <a:solidFill>
                  <a:srgbClr val="000000"/>
                </a:solidFill>
                <a:latin typeface="Consolas"/>
                <a:cs typeface="Consolas"/>
              </a:rPr>
              <a:t>(</a:t>
            </a:r>
            <a:r>
              <a:rPr lang="en-US" sz="2400" b="1" dirty="0">
                <a:solidFill>
                  <a:srgbClr val="4E9A06"/>
                </a:solidFill>
                <a:latin typeface="Consolas"/>
                <a:cs typeface="Consolas"/>
              </a:rPr>
              <a:t>'Protocol'</a:t>
            </a:r>
            <a:r>
              <a:rPr lang="en-US" sz="2400" b="1" dirty="0">
                <a:solidFill>
                  <a:srgbClr val="000000"/>
                </a:solidFill>
                <a:latin typeface="Consolas"/>
                <a:cs typeface="Consolas"/>
              </a:rPr>
              <a:t>) { should </a:t>
            </a:r>
            <a:r>
              <a:rPr lang="en-US" sz="2400" b="1" dirty="0" err="1">
                <a:solidFill>
                  <a:srgbClr val="000000"/>
                </a:solidFill>
                <a:latin typeface="Consolas"/>
                <a:cs typeface="Consolas"/>
              </a:rPr>
              <a:t>cmp</a:t>
            </a:r>
            <a:r>
              <a:rPr lang="en-US" sz="2400" b="1" dirty="0">
                <a:solidFill>
                  <a:srgbClr val="000000"/>
                </a:solidFill>
                <a:latin typeface="Consolas"/>
                <a:cs typeface="Consolas"/>
              </a:rPr>
              <a:t>(</a:t>
            </a:r>
            <a:r>
              <a:rPr lang="en-US" sz="2400" b="1" dirty="0">
                <a:solidFill>
                  <a:srgbClr val="4E9A06"/>
                </a:solidFill>
                <a:latin typeface="Consolas"/>
                <a:cs typeface="Consolas"/>
              </a:rPr>
              <a:t>'2'</a:t>
            </a:r>
            <a:r>
              <a:rPr lang="en-US" sz="2400" b="1" dirty="0">
                <a:solidFill>
                  <a:srgbClr val="000000"/>
                </a:solidFill>
                <a:latin typeface="Consolas"/>
                <a:cs typeface="Consolas"/>
              </a:rPr>
              <a:t>) }</a:t>
            </a:r>
          </a:p>
          <a:p>
            <a:pPr marL="0" indent="0">
              <a:buNone/>
            </a:pPr>
            <a:r>
              <a:rPr lang="mr-IN" sz="2400" dirty="0">
                <a:latin typeface="Consolas"/>
                <a:cs typeface="Consolas"/>
              </a:rPr>
              <a:t>  </a:t>
            </a:r>
            <a:r>
              <a:rPr lang="mr-IN" sz="2400" b="1" dirty="0">
                <a:solidFill>
                  <a:srgbClr val="204A87"/>
                </a:solidFill>
                <a:latin typeface="Consolas"/>
                <a:cs typeface="Consolas"/>
              </a:rPr>
              <a:t>end</a:t>
            </a:r>
          </a:p>
          <a:p>
            <a:pPr marL="0" indent="0">
              <a:buNone/>
            </a:pPr>
            <a:r>
              <a:rPr lang="en-US" sz="2400" b="1" dirty="0">
                <a:solidFill>
                  <a:srgbClr val="204A87"/>
                </a:solidFill>
                <a:latin typeface="Consolas"/>
                <a:cs typeface="Consolas"/>
              </a:rPr>
              <a:t>end</a:t>
            </a:r>
          </a:p>
          <a:p>
            <a:pPr marL="0" indent="0">
              <a:buNone/>
            </a:pPr>
            <a:endParaRPr lang="en-US" sz="2400" dirty="0">
              <a:latin typeface="Consolas"/>
              <a:cs typeface="Consolas"/>
            </a:endParaRPr>
          </a:p>
        </p:txBody>
      </p:sp>
      <p:pic>
        <p:nvPicPr>
          <p:cNvPr id="9" name="Picture Placeholder 8" descr="CIS_CentOS_Linux_6_Benchmark_v1_1_0_pdf.png"/>
          <p:cNvPicPr>
            <a:picLocks noGrp="1" noChangeAspect="1"/>
          </p:cNvPicPr>
          <p:nvPr>
            <p:ph type="pic" sz="quarter" idx="11"/>
          </p:nvPr>
        </p:nvPicPr>
        <p:blipFill>
          <a:blip r:embed="rId2" cstate="print">
            <a:extLst>
              <a:ext uri="{28A0092B-C50C-407E-A947-70E740481C1C}">
                <a14:useLocalDpi xmlns:a14="http://schemas.microsoft.com/office/drawing/2010/main"/>
              </a:ext>
            </a:extLst>
          </a:blip>
          <a:srcRect l="-4073" r="-4073"/>
          <a:stretch>
            <a:fillRect/>
          </a:stretch>
        </p:blipFill>
        <p:spPr>
          <a:prstGeom prst="rect">
            <a:avLst/>
          </a:prstGeom>
        </p:spPr>
      </p:pic>
      <p:cxnSp>
        <p:nvCxnSpPr>
          <p:cNvPr id="11" name="Straight Arrow Connector 10"/>
          <p:cNvCxnSpPr/>
          <p:nvPr/>
        </p:nvCxnSpPr>
        <p:spPr>
          <a:xfrm>
            <a:off x="4100745" y="1905245"/>
            <a:ext cx="3318031" cy="0"/>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253145" y="3296299"/>
            <a:ext cx="3649035" cy="372625"/>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3720061" y="5240515"/>
            <a:ext cx="4182119" cy="153117"/>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88633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Hey, Nathen!  Stream this </a:t>
            </a:r>
            <a:r>
              <a:rPr lang="en-US" dirty="0" err="1" smtClean="0"/>
              <a:t>meetup</a:t>
            </a:r>
            <a:r>
              <a:rPr lang="en-US" dirty="0" smtClean="0"/>
              <a:t>!</a:t>
            </a:r>
            <a:endParaRPr lang="en-US" dirty="0"/>
          </a:p>
        </p:txBody>
      </p:sp>
      <p:sp>
        <p:nvSpPr>
          <p:cNvPr id="3" name="Text Placeholder 2"/>
          <p:cNvSpPr>
            <a:spLocks noGrp="1"/>
          </p:cNvSpPr>
          <p:nvPr>
            <p:ph type="body" sz="quarter" idx="10"/>
          </p:nvPr>
        </p:nvSpPr>
        <p:spPr/>
        <p:txBody>
          <a:bodyPr/>
          <a:lstStyle/>
          <a:p>
            <a:r>
              <a:rPr lang="mr-IN" dirty="0"/>
              <a:t>https://chef.zoom.us/j/509104664</a:t>
            </a:r>
            <a:endParaRPr lang="en-US" dirty="0"/>
          </a:p>
        </p:txBody>
      </p:sp>
    </p:spTree>
    <p:extLst>
      <p:ext uri="{BB962C8B-B14F-4D97-AF65-F5344CB8AC3E}">
        <p14:creationId xmlns:p14="http://schemas.microsoft.com/office/powerpoint/2010/main" val="85335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Locally</a:t>
            </a:r>
            <a:endParaRPr lang="en-US" dirty="0"/>
          </a:p>
        </p:txBody>
      </p:sp>
      <p:sp>
        <p:nvSpPr>
          <p:cNvPr id="5" name="Text Placeholder 4"/>
          <p:cNvSpPr>
            <a:spLocks noGrp="1"/>
          </p:cNvSpPr>
          <p:nvPr>
            <p:ph type="body" sz="quarter" idx="10"/>
          </p:nvPr>
        </p:nvSpPr>
        <p:spPr/>
        <p:txBody>
          <a:bodyPr/>
          <a:lstStyle/>
          <a:p>
            <a:r>
              <a:rPr lang="en-US" dirty="0"/>
              <a:t> ✔  ssh-6.2.1: Set SSH Protocol to 2</a:t>
            </a:r>
          </a:p>
          <a:p>
            <a:r>
              <a:rPr lang="en-US" dirty="0"/>
              <a:t>     ✔  SSH Configuration Protocol should </a:t>
            </a:r>
            <a:r>
              <a:rPr lang="en-US" dirty="0" err="1"/>
              <a:t>eq</a:t>
            </a:r>
            <a:r>
              <a:rPr lang="en-US" dirty="0"/>
              <a:t> "2"</a:t>
            </a:r>
          </a:p>
          <a:p>
            <a:endParaRPr lang="en-US" dirty="0"/>
          </a:p>
          <a:p>
            <a:endParaRPr lang="en-US" dirty="0"/>
          </a:p>
          <a:p>
            <a:r>
              <a:rPr lang="en-US" dirty="0"/>
              <a:t>Profile Summary: 1 successful, 0 failures, 0 skipped</a:t>
            </a:r>
          </a:p>
        </p:txBody>
      </p:sp>
      <p:sp>
        <p:nvSpPr>
          <p:cNvPr id="6" name="Text Placeholder 5"/>
          <p:cNvSpPr>
            <a:spLocks noGrp="1"/>
          </p:cNvSpPr>
          <p:nvPr>
            <p:ph type="body" sz="quarter" idx="11"/>
          </p:nvPr>
        </p:nvSpPr>
        <p:spPr/>
        <p:txBody>
          <a:bodyPr/>
          <a:lstStyle/>
          <a:p>
            <a:r>
              <a:rPr lang="en-US" dirty="0"/>
              <a:t> $ </a:t>
            </a:r>
            <a:r>
              <a:rPr lang="en-US" dirty="0" err="1"/>
              <a:t>inspec</a:t>
            </a:r>
            <a:r>
              <a:rPr lang="en-US" dirty="0"/>
              <a:t> exec ssh-621.rb</a:t>
            </a:r>
          </a:p>
        </p:txBody>
      </p:sp>
    </p:spTree>
    <p:extLst>
      <p:ext uri="{BB962C8B-B14F-4D97-AF65-F5344CB8AC3E}">
        <p14:creationId xmlns:p14="http://schemas.microsoft.com/office/powerpoint/2010/main" val="964231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Remote via </a:t>
            </a:r>
            <a:r>
              <a:rPr lang="en-US" dirty="0" err="1" smtClean="0"/>
              <a:t>ssh</a:t>
            </a:r>
            <a:endParaRPr lang="en-US" dirty="0"/>
          </a:p>
        </p:txBody>
      </p:sp>
      <p:sp>
        <p:nvSpPr>
          <p:cNvPr id="5" name="Text Placeholder 4"/>
          <p:cNvSpPr>
            <a:spLocks noGrp="1"/>
          </p:cNvSpPr>
          <p:nvPr>
            <p:ph type="body" sz="quarter" idx="10"/>
          </p:nvPr>
        </p:nvSpPr>
        <p:spPr/>
        <p:txBody>
          <a:bodyPr/>
          <a:lstStyle/>
          <a:p>
            <a:r>
              <a:rPr lang="en-US" dirty="0"/>
              <a:t> ✔  ssh-6.2.1: Set SSH Protocol to 2</a:t>
            </a:r>
          </a:p>
          <a:p>
            <a:r>
              <a:rPr lang="en-US" dirty="0"/>
              <a:t>     ✔  SSH Configuration Protocol should </a:t>
            </a:r>
            <a:r>
              <a:rPr lang="en-US" dirty="0" err="1"/>
              <a:t>eq</a:t>
            </a:r>
            <a:r>
              <a:rPr lang="en-US" dirty="0"/>
              <a:t> "2"</a:t>
            </a:r>
          </a:p>
          <a:p>
            <a:endParaRPr lang="en-US" dirty="0"/>
          </a:p>
          <a:p>
            <a:endParaRPr lang="en-US" dirty="0"/>
          </a:p>
          <a:p>
            <a:r>
              <a:rPr lang="en-US" dirty="0"/>
              <a:t>Profile Summary: 1 successful, 0 failures, 0 skipped</a:t>
            </a:r>
          </a:p>
        </p:txBody>
      </p:sp>
      <p:sp>
        <p:nvSpPr>
          <p:cNvPr id="6" name="Text Placeholder 5"/>
          <p:cNvSpPr>
            <a:spLocks noGrp="1"/>
          </p:cNvSpPr>
          <p:nvPr>
            <p:ph type="body" sz="quarter" idx="11"/>
          </p:nvPr>
        </p:nvSpPr>
        <p:spPr/>
        <p:txBody>
          <a:bodyPr/>
          <a:lstStyle/>
          <a:p>
            <a:r>
              <a:rPr lang="en-US" dirty="0"/>
              <a:t> $ </a:t>
            </a:r>
            <a:r>
              <a:rPr lang="en-US" dirty="0" err="1"/>
              <a:t>inspec</a:t>
            </a:r>
            <a:r>
              <a:rPr lang="en-US" dirty="0"/>
              <a:t> exec ssh-621.</a:t>
            </a:r>
            <a:r>
              <a:rPr lang="en-US" dirty="0" smtClean="0"/>
              <a:t>rb </a:t>
            </a:r>
            <a:r>
              <a:rPr lang="mr-IN" dirty="0" smtClean="0"/>
              <a:t>–</a:t>
            </a:r>
            <a:r>
              <a:rPr lang="en-US" dirty="0" err="1" smtClean="0"/>
              <a:t>i</a:t>
            </a:r>
            <a:r>
              <a:rPr lang="en-US" dirty="0" smtClean="0"/>
              <a:t> </a:t>
            </a:r>
            <a:r>
              <a:rPr lang="en-US" dirty="0" err="1" smtClean="0"/>
              <a:t>my.pem</a:t>
            </a:r>
            <a:r>
              <a:rPr lang="en-US" dirty="0" smtClean="0"/>
              <a:t> </a:t>
            </a:r>
            <a:r>
              <a:rPr lang="mr-IN" dirty="0" smtClean="0"/>
              <a:t>–</a:t>
            </a:r>
            <a:r>
              <a:rPr lang="en-US" dirty="0" smtClean="0"/>
              <a:t>t </a:t>
            </a:r>
            <a:r>
              <a:rPr lang="en-US" dirty="0" err="1" smtClean="0"/>
              <a:t>ssh</a:t>
            </a:r>
            <a:r>
              <a:rPr lang="en-US" dirty="0" smtClean="0"/>
              <a:t>://</a:t>
            </a:r>
            <a:r>
              <a:rPr lang="en-US" dirty="0" err="1" smtClean="0"/>
              <a:t>someremotehost</a:t>
            </a:r>
            <a:endParaRPr lang="en-US" dirty="0"/>
          </a:p>
        </p:txBody>
      </p:sp>
    </p:spTree>
    <p:extLst>
      <p:ext uri="{BB962C8B-B14F-4D97-AF65-F5344CB8AC3E}">
        <p14:creationId xmlns:p14="http://schemas.microsoft.com/office/powerpoint/2010/main" val="330734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Remote via </a:t>
            </a:r>
            <a:r>
              <a:rPr lang="en-US" dirty="0" err="1" smtClean="0"/>
              <a:t>WinRM</a:t>
            </a:r>
            <a:endParaRPr lang="en-US" dirty="0"/>
          </a:p>
        </p:txBody>
      </p:sp>
      <p:sp>
        <p:nvSpPr>
          <p:cNvPr id="5" name="Text Placeholder 4"/>
          <p:cNvSpPr>
            <a:spLocks noGrp="1"/>
          </p:cNvSpPr>
          <p:nvPr>
            <p:ph type="body" sz="quarter" idx="10"/>
          </p:nvPr>
        </p:nvSpPr>
        <p:spPr/>
        <p:txBody>
          <a:bodyPr/>
          <a:lstStyle/>
          <a:p>
            <a:r>
              <a:rPr lang="en-US" dirty="0"/>
              <a:t> ✔  ssh-6.2.1: Set SSH Protocol to 2</a:t>
            </a:r>
          </a:p>
          <a:p>
            <a:r>
              <a:rPr lang="en-US" dirty="0"/>
              <a:t>     ✔  SSH Configuration Protocol should </a:t>
            </a:r>
            <a:r>
              <a:rPr lang="en-US" dirty="0" err="1"/>
              <a:t>eq</a:t>
            </a:r>
            <a:r>
              <a:rPr lang="en-US" dirty="0"/>
              <a:t> "2"</a:t>
            </a:r>
          </a:p>
          <a:p>
            <a:endParaRPr lang="en-US" dirty="0"/>
          </a:p>
          <a:p>
            <a:endParaRPr lang="en-US" dirty="0"/>
          </a:p>
          <a:p>
            <a:r>
              <a:rPr lang="en-US" dirty="0"/>
              <a:t>Profile Summary: 1 successful, 0 failures, 0 skipped</a:t>
            </a:r>
          </a:p>
        </p:txBody>
      </p:sp>
      <p:sp>
        <p:nvSpPr>
          <p:cNvPr id="6" name="Text Placeholder 5"/>
          <p:cNvSpPr>
            <a:spLocks noGrp="1"/>
          </p:cNvSpPr>
          <p:nvPr>
            <p:ph type="body" sz="quarter" idx="11"/>
          </p:nvPr>
        </p:nvSpPr>
        <p:spPr/>
        <p:txBody>
          <a:bodyPr/>
          <a:lstStyle/>
          <a:p>
            <a:r>
              <a:rPr lang="en-US" dirty="0"/>
              <a:t> $ </a:t>
            </a:r>
            <a:r>
              <a:rPr lang="en-US" dirty="0" err="1"/>
              <a:t>inspec</a:t>
            </a:r>
            <a:r>
              <a:rPr lang="en-US" dirty="0"/>
              <a:t> exec ssh-621.</a:t>
            </a:r>
            <a:r>
              <a:rPr lang="en-US" dirty="0" smtClean="0"/>
              <a:t>rb </a:t>
            </a:r>
            <a:r>
              <a:rPr lang="mr-IN" dirty="0" smtClean="0"/>
              <a:t>–</a:t>
            </a:r>
            <a:r>
              <a:rPr lang="en-US" dirty="0" smtClean="0"/>
              <a:t>t </a:t>
            </a:r>
            <a:r>
              <a:rPr lang="en-US" dirty="0" err="1" smtClean="0"/>
              <a:t>winrm</a:t>
            </a:r>
            <a:r>
              <a:rPr lang="en-US" dirty="0" smtClean="0"/>
              <a:t>://</a:t>
            </a:r>
            <a:r>
              <a:rPr lang="en-US" dirty="0" err="1" smtClean="0"/>
              <a:t>Admin@someremotehost</a:t>
            </a:r>
            <a:endParaRPr lang="en-US" dirty="0"/>
          </a:p>
        </p:txBody>
      </p:sp>
    </p:spTree>
    <p:extLst>
      <p:ext uri="{BB962C8B-B14F-4D97-AF65-F5344CB8AC3E}">
        <p14:creationId xmlns:p14="http://schemas.microsoft.com/office/powerpoint/2010/main" val="2368165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 </a:t>
            </a:r>
            <a:r>
              <a:rPr lang="en-US" dirty="0" err="1" smtClean="0"/>
              <a:t>Docker</a:t>
            </a:r>
            <a:r>
              <a:rPr lang="en-US" dirty="0" smtClean="0"/>
              <a:t> Container</a:t>
            </a:r>
            <a:endParaRPr lang="en-US" dirty="0"/>
          </a:p>
        </p:txBody>
      </p:sp>
      <p:sp>
        <p:nvSpPr>
          <p:cNvPr id="5" name="Text Placeholder 4"/>
          <p:cNvSpPr>
            <a:spLocks noGrp="1"/>
          </p:cNvSpPr>
          <p:nvPr>
            <p:ph type="body" sz="quarter" idx="10"/>
          </p:nvPr>
        </p:nvSpPr>
        <p:spPr/>
        <p:txBody>
          <a:bodyPr/>
          <a:lstStyle/>
          <a:p>
            <a:r>
              <a:rPr lang="de-DE" dirty="0"/>
              <a:t>Target:  </a:t>
            </a:r>
            <a:r>
              <a:rPr lang="de-DE" dirty="0" err="1"/>
              <a:t>docker</a:t>
            </a:r>
            <a:r>
              <a:rPr lang="de-DE" dirty="0"/>
              <a:t>://</a:t>
            </a:r>
            <a:r>
              <a:rPr lang="de-DE" dirty="0" smtClean="0"/>
              <a:t>8eb7760bd9db046cfc826f36a6997b02a1cd884684870b78cede0ab03b62571a</a:t>
            </a:r>
          </a:p>
          <a:p>
            <a:r>
              <a:rPr lang="en-US" dirty="0" smtClean="0"/>
              <a:t> </a:t>
            </a:r>
            <a:r>
              <a:rPr lang="en-US" dirty="0"/>
              <a:t>✔  ssh-6.2.1: Set SSH Protocol to 2</a:t>
            </a:r>
          </a:p>
          <a:p>
            <a:r>
              <a:rPr lang="en-US" dirty="0" smtClean="0"/>
              <a:t>     </a:t>
            </a:r>
            <a:r>
              <a:rPr lang="en-US" dirty="0"/>
              <a:t>✔  SSH Configuration Protocol should </a:t>
            </a:r>
            <a:r>
              <a:rPr lang="en-US" dirty="0" err="1"/>
              <a:t>eq</a:t>
            </a:r>
            <a:r>
              <a:rPr lang="en-US" dirty="0"/>
              <a:t> "2"</a:t>
            </a:r>
          </a:p>
          <a:p>
            <a:endParaRPr lang="en-US" dirty="0"/>
          </a:p>
          <a:p>
            <a:endParaRPr lang="en-US" dirty="0"/>
          </a:p>
          <a:p>
            <a:r>
              <a:rPr lang="en-US" dirty="0"/>
              <a:t>Profile Summary: 1 successful, 0 failures, 0 skipped</a:t>
            </a:r>
          </a:p>
        </p:txBody>
      </p:sp>
      <p:sp>
        <p:nvSpPr>
          <p:cNvPr id="6" name="Text Placeholder 5"/>
          <p:cNvSpPr>
            <a:spLocks noGrp="1"/>
          </p:cNvSpPr>
          <p:nvPr>
            <p:ph type="body" sz="quarter" idx="11"/>
          </p:nvPr>
        </p:nvSpPr>
        <p:spPr/>
        <p:txBody>
          <a:bodyPr/>
          <a:lstStyle/>
          <a:p>
            <a:r>
              <a:rPr lang="en-US" dirty="0"/>
              <a:t> $ </a:t>
            </a:r>
            <a:r>
              <a:rPr lang="en-US" dirty="0" err="1"/>
              <a:t>inspec</a:t>
            </a:r>
            <a:r>
              <a:rPr lang="en-US" dirty="0"/>
              <a:t> exec ssh-621.</a:t>
            </a:r>
            <a:r>
              <a:rPr lang="en-US" dirty="0" smtClean="0"/>
              <a:t>rb </a:t>
            </a:r>
            <a:r>
              <a:rPr lang="mr-IN" dirty="0" smtClean="0"/>
              <a:t>–</a:t>
            </a:r>
            <a:r>
              <a:rPr lang="en-US" dirty="0" smtClean="0"/>
              <a:t>t </a:t>
            </a:r>
            <a:r>
              <a:rPr lang="en-US" dirty="0" err="1" smtClean="0"/>
              <a:t>docker</a:t>
            </a:r>
            <a:r>
              <a:rPr lang="en-US" dirty="0" smtClean="0"/>
              <a:t>://</a:t>
            </a:r>
            <a:r>
              <a:rPr lang="uk-UA" dirty="0"/>
              <a:t>8eb7760bd9db</a:t>
            </a:r>
            <a:endParaRPr lang="en-US" dirty="0"/>
          </a:p>
        </p:txBody>
      </p:sp>
    </p:spTree>
    <p:extLst>
      <p:ext uri="{BB962C8B-B14F-4D97-AF65-F5344CB8AC3E}">
        <p14:creationId xmlns:p14="http://schemas.microsoft.com/office/powerpoint/2010/main" val="2461432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 Alone Usage</a:t>
            </a:r>
            <a:endParaRPr lang="en-US" dirty="0"/>
          </a:p>
        </p:txBody>
      </p:sp>
      <p:sp>
        <p:nvSpPr>
          <p:cNvPr id="3" name="Text Placeholder 2"/>
          <p:cNvSpPr>
            <a:spLocks noGrp="1"/>
          </p:cNvSpPr>
          <p:nvPr>
            <p:ph type="body" sz="quarter" idx="10"/>
          </p:nvPr>
        </p:nvSpPr>
        <p:spPr>
          <a:xfrm>
            <a:off x="609600" y="2869287"/>
            <a:ext cx="13408762" cy="3612653"/>
          </a:xfrm>
        </p:spPr>
        <p:txBody>
          <a:bodyPr/>
          <a:lstStyle/>
          <a:p>
            <a:r>
              <a:rPr lang="en-US" sz="2800" dirty="0"/>
              <a:t>$ </a:t>
            </a:r>
            <a:r>
              <a:rPr lang="en-US" sz="2800" dirty="0" err="1"/>
              <a:t>inspec</a:t>
            </a:r>
            <a:r>
              <a:rPr lang="en-US" sz="2800" dirty="0"/>
              <a:t> exec </a:t>
            </a:r>
            <a:r>
              <a:rPr lang="en-US" sz="2800" dirty="0" err="1"/>
              <a:t>test.rb</a:t>
            </a:r>
            <a:endParaRPr lang="en-US" sz="2800" dirty="0"/>
          </a:p>
          <a:p>
            <a:r>
              <a:rPr lang="en-US" sz="2800" dirty="0"/>
              <a:t>$ </a:t>
            </a:r>
            <a:r>
              <a:rPr lang="en-US" sz="2800" dirty="0" err="1"/>
              <a:t>inspec</a:t>
            </a:r>
            <a:r>
              <a:rPr lang="en-US" sz="2800" dirty="0"/>
              <a:t> exec </a:t>
            </a:r>
            <a:r>
              <a:rPr lang="en-US" sz="2800" dirty="0" err="1"/>
              <a:t>test.rb</a:t>
            </a:r>
            <a:r>
              <a:rPr lang="en-US" sz="2800" dirty="0"/>
              <a:t> -</a:t>
            </a:r>
            <a:r>
              <a:rPr lang="en-US" sz="2800" dirty="0" err="1"/>
              <a:t>i</a:t>
            </a:r>
            <a:r>
              <a:rPr lang="en-US" sz="2800" dirty="0"/>
              <a:t> </a:t>
            </a:r>
            <a:r>
              <a:rPr lang="en-US" sz="2800" dirty="0" err="1"/>
              <a:t>vagrant.key</a:t>
            </a:r>
            <a:r>
              <a:rPr lang="en-US" sz="2800" dirty="0"/>
              <a:t> -t </a:t>
            </a:r>
            <a:r>
              <a:rPr lang="en-US" sz="2800" dirty="0" err="1"/>
              <a:t>ssh</a:t>
            </a:r>
            <a:r>
              <a:rPr lang="en-US" sz="2800" dirty="0"/>
              <a:t>://root@172.17.0.1:11022</a:t>
            </a:r>
          </a:p>
          <a:p>
            <a:r>
              <a:rPr lang="en-US" sz="2800" dirty="0"/>
              <a:t>$ </a:t>
            </a:r>
            <a:r>
              <a:rPr lang="en-US" sz="2800" dirty="0" err="1"/>
              <a:t>inspec</a:t>
            </a:r>
            <a:r>
              <a:rPr lang="en-US" sz="2800" dirty="0"/>
              <a:t> exec </a:t>
            </a:r>
            <a:r>
              <a:rPr lang="en-US" sz="2800" dirty="0" err="1"/>
              <a:t>test.rb</a:t>
            </a:r>
            <a:r>
              <a:rPr lang="en-US" sz="2800" dirty="0"/>
              <a:t> -t </a:t>
            </a:r>
            <a:r>
              <a:rPr lang="en-US" sz="2800" dirty="0" err="1"/>
              <a:t>winrm</a:t>
            </a:r>
            <a:r>
              <a:rPr lang="en-US" sz="2800" dirty="0"/>
              <a:t>://Admin@192.168.1.2 --password super</a:t>
            </a:r>
          </a:p>
          <a:p>
            <a:r>
              <a:rPr lang="en-US" sz="2800" dirty="0"/>
              <a:t>$ </a:t>
            </a:r>
            <a:r>
              <a:rPr lang="en-US" sz="2800" dirty="0" err="1"/>
              <a:t>inspec</a:t>
            </a:r>
            <a:r>
              <a:rPr lang="en-US" sz="2800" dirty="0"/>
              <a:t> exec </a:t>
            </a:r>
            <a:r>
              <a:rPr lang="en-US" sz="2800" dirty="0" err="1"/>
              <a:t>test.rb</a:t>
            </a:r>
            <a:r>
              <a:rPr lang="en-US" sz="2800" dirty="0"/>
              <a:t> -t </a:t>
            </a:r>
            <a:r>
              <a:rPr lang="en-US" sz="2800" dirty="0" err="1"/>
              <a:t>docker</a:t>
            </a:r>
            <a:r>
              <a:rPr lang="en-US" sz="2800" dirty="0"/>
              <a:t>://3cc8837bb6a8</a:t>
            </a:r>
          </a:p>
        </p:txBody>
      </p:sp>
      <p:sp>
        <p:nvSpPr>
          <p:cNvPr id="4" name="Text Placeholder 3"/>
          <p:cNvSpPr>
            <a:spLocks noGrp="1"/>
          </p:cNvSpPr>
          <p:nvPr>
            <p:ph type="body" sz="quarter" idx="11"/>
          </p:nvPr>
        </p:nvSpPr>
        <p:spPr>
          <a:xfrm>
            <a:off x="609600" y="1437851"/>
            <a:ext cx="13408762" cy="1321681"/>
          </a:xfrm>
          <a:noFill/>
          <a:ln>
            <a:solidFill>
              <a:schemeClr val="tx1"/>
            </a:solidFill>
          </a:ln>
        </p:spPr>
        <p:txBody>
          <a:bodyPr anchor="t" anchorCtr="0"/>
          <a:lstStyle/>
          <a:p>
            <a:r>
              <a:rPr lang="en-US" sz="2400" dirty="0">
                <a:solidFill>
                  <a:srgbClr val="000000"/>
                </a:solidFill>
                <a:latin typeface="Monaco"/>
              </a:rPr>
              <a:t>describe </a:t>
            </a:r>
            <a:r>
              <a:rPr lang="en-US" sz="2400" dirty="0" err="1">
                <a:solidFill>
                  <a:srgbClr val="000000"/>
                </a:solidFill>
                <a:latin typeface="Monaco"/>
              </a:rPr>
              <a:t>sshd_config</a:t>
            </a:r>
            <a:r>
              <a:rPr lang="en-US" sz="2400" dirty="0">
                <a:solidFill>
                  <a:srgbClr val="000000"/>
                </a:solidFill>
                <a:latin typeface="Monaco"/>
              </a:rPr>
              <a:t> </a:t>
            </a:r>
            <a:r>
              <a:rPr lang="en-US" sz="2400" b="1" dirty="0">
                <a:solidFill>
                  <a:srgbClr val="204A87"/>
                </a:solidFill>
                <a:latin typeface="Monaco"/>
              </a:rPr>
              <a:t>do</a:t>
            </a:r>
          </a:p>
          <a:p>
            <a:r>
              <a:rPr lang="en-US" sz="2400" dirty="0">
                <a:latin typeface="Monaco"/>
              </a:rPr>
              <a:t>  </a:t>
            </a:r>
            <a:r>
              <a:rPr lang="en-US" sz="2400" dirty="0">
                <a:solidFill>
                  <a:srgbClr val="000000"/>
                </a:solidFill>
                <a:latin typeface="Monaco"/>
              </a:rPr>
              <a:t>its</a:t>
            </a:r>
            <a:r>
              <a:rPr lang="en-US" sz="2400" b="1" dirty="0">
                <a:solidFill>
                  <a:srgbClr val="000000"/>
                </a:solidFill>
                <a:latin typeface="Monaco"/>
              </a:rPr>
              <a:t>(</a:t>
            </a:r>
            <a:r>
              <a:rPr lang="en-US" sz="2400" b="1" dirty="0">
                <a:solidFill>
                  <a:srgbClr val="4E9A06"/>
                </a:solidFill>
                <a:latin typeface="Monaco"/>
              </a:rPr>
              <a:t>'Protocol'</a:t>
            </a:r>
            <a:r>
              <a:rPr lang="en-US" sz="2400" b="1" dirty="0">
                <a:solidFill>
                  <a:srgbClr val="000000"/>
                </a:solidFill>
                <a:latin typeface="Monaco"/>
              </a:rPr>
              <a:t>) { should </a:t>
            </a:r>
            <a:r>
              <a:rPr lang="en-US" sz="2400" b="1" dirty="0" err="1">
                <a:solidFill>
                  <a:srgbClr val="000000"/>
                </a:solidFill>
                <a:latin typeface="Monaco"/>
              </a:rPr>
              <a:t>cmp</a:t>
            </a:r>
            <a:r>
              <a:rPr lang="en-US" sz="2400" b="1" dirty="0">
                <a:solidFill>
                  <a:srgbClr val="000000"/>
                </a:solidFill>
                <a:latin typeface="Monaco"/>
              </a:rPr>
              <a:t> </a:t>
            </a:r>
            <a:r>
              <a:rPr lang="en-US" sz="2400" b="1" dirty="0">
                <a:solidFill>
                  <a:srgbClr val="0000CF"/>
                </a:solidFill>
                <a:latin typeface="Monaco"/>
              </a:rPr>
              <a:t>2 </a:t>
            </a:r>
            <a:r>
              <a:rPr lang="en-US" sz="2400" b="1" dirty="0">
                <a:solidFill>
                  <a:srgbClr val="000000"/>
                </a:solidFill>
                <a:latin typeface="Monaco"/>
              </a:rPr>
              <a:t>}</a:t>
            </a:r>
          </a:p>
          <a:p>
            <a:r>
              <a:rPr lang="en-US" sz="2400" b="1" dirty="0">
                <a:solidFill>
                  <a:srgbClr val="204A87"/>
                </a:solidFill>
                <a:latin typeface="Monaco"/>
              </a:rPr>
              <a:t>end</a:t>
            </a:r>
          </a:p>
          <a:p>
            <a:endParaRPr lang="en-US" sz="2400" dirty="0"/>
          </a:p>
        </p:txBody>
      </p:sp>
    </p:spTree>
    <p:extLst>
      <p:ext uri="{BB962C8B-B14F-4D97-AF65-F5344CB8AC3E}">
        <p14:creationId xmlns:p14="http://schemas.microsoft.com/office/powerpoint/2010/main" val="663856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InSpec</a:t>
            </a:r>
            <a:endParaRPr lang="en-US" dirty="0"/>
          </a:p>
        </p:txBody>
      </p:sp>
      <p:grpSp>
        <p:nvGrpSpPr>
          <p:cNvPr id="18" name="Group 17"/>
          <p:cNvGrpSpPr/>
          <p:nvPr/>
        </p:nvGrpSpPr>
        <p:grpSpPr>
          <a:xfrm>
            <a:off x="2152771" y="1805348"/>
            <a:ext cx="10324859" cy="4618905"/>
            <a:chOff x="499654" y="1613924"/>
            <a:chExt cx="10324859" cy="4618905"/>
          </a:xfrm>
        </p:grpSpPr>
        <p:pic>
          <p:nvPicPr>
            <p:cNvPr id="6" name="Picture 5"/>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923775" y="1712480"/>
              <a:ext cx="1005840" cy="1005840"/>
            </a:xfrm>
            <a:prstGeom prst="rect">
              <a:avLst/>
            </a:prstGeom>
          </p:spPr>
        </p:pic>
        <p:sp>
          <p:nvSpPr>
            <p:cNvPr id="7" name="Rectangle 6"/>
            <p:cNvSpPr/>
            <p:nvPr/>
          </p:nvSpPr>
          <p:spPr>
            <a:xfrm>
              <a:off x="7355550" y="1629433"/>
              <a:ext cx="3367548" cy="1477328"/>
            </a:xfrm>
            <a:prstGeom prst="rect">
              <a:avLst/>
            </a:prstGeom>
          </p:spPr>
          <p:txBody>
            <a:bodyPr wrap="square">
              <a:spAutoFit/>
            </a:bodyPr>
            <a:lstStyle/>
            <a:p>
              <a:r>
                <a:rPr lang="en-US" sz="1800" dirty="0" smtClean="0">
                  <a:solidFill>
                    <a:srgbClr val="3F5364"/>
                  </a:solidFill>
                  <a:latin typeface="Gill Sans" charset="0"/>
                  <a:ea typeface="Gill Sans" charset="0"/>
                  <a:cs typeface="Gill Sans" charset="0"/>
                </a:rPr>
                <a:t>Windows Support</a:t>
              </a:r>
            </a:p>
            <a:p>
              <a:pPr marL="285750" indent="-285750">
                <a:buFont typeface="Arial" charset="0"/>
                <a:buChar char="•"/>
              </a:pPr>
              <a:r>
                <a:rPr lang="en-US" sz="1800" dirty="0" smtClean="0">
                  <a:solidFill>
                    <a:srgbClr val="3F5364"/>
                  </a:solidFill>
                  <a:latin typeface="Gill Sans Light" charset="0"/>
                  <a:ea typeface="Gill Sans Light" charset="0"/>
                  <a:cs typeface="Gill Sans Light" charset="0"/>
                </a:rPr>
                <a:t>Windows </a:t>
              </a:r>
              <a:r>
                <a:rPr lang="en-US" sz="1800" dirty="0">
                  <a:solidFill>
                    <a:srgbClr val="3F5364"/>
                  </a:solidFill>
                  <a:latin typeface="Gill Sans Light" charset="0"/>
                  <a:ea typeface="Gill Sans Light" charset="0"/>
                  <a:cs typeface="Gill Sans Light" charset="0"/>
                </a:rPr>
                <a:t>2016 / Nano Support</a:t>
              </a:r>
            </a:p>
            <a:p>
              <a:pPr marL="285750" indent="-285750">
                <a:buFont typeface="Arial" charset="0"/>
                <a:buChar char="•"/>
              </a:pPr>
              <a:r>
                <a:rPr lang="en-US" sz="1800" dirty="0" smtClean="0">
                  <a:solidFill>
                    <a:srgbClr val="3F5364"/>
                  </a:solidFill>
                  <a:latin typeface="Gill Sans Light" charset="0"/>
                  <a:ea typeface="Gill Sans Light" charset="0"/>
                  <a:cs typeface="Gill Sans Light" charset="0"/>
                </a:rPr>
                <a:t>Windows-specific Resources</a:t>
              </a:r>
            </a:p>
            <a:p>
              <a:pPr marL="285750" indent="-285750">
                <a:buFont typeface="Arial" charset="0"/>
                <a:buChar char="•"/>
              </a:pPr>
              <a:r>
                <a:rPr lang="en-US" sz="1800" dirty="0" smtClean="0">
                  <a:solidFill>
                    <a:srgbClr val="3F5364"/>
                  </a:solidFill>
                  <a:latin typeface="Gill Sans Light" charset="0"/>
                  <a:ea typeface="Gill Sans Light" charset="0"/>
                  <a:cs typeface="Gill Sans Light" charset="0"/>
                </a:rPr>
                <a:t>PowerShell </a:t>
              </a:r>
              <a:r>
                <a:rPr lang="en-US" sz="1800" dirty="0">
                  <a:solidFill>
                    <a:srgbClr val="3F5364"/>
                  </a:solidFill>
                  <a:latin typeface="Gill Sans Light" charset="0"/>
                  <a:ea typeface="Gill Sans Light" charset="0"/>
                  <a:cs typeface="Gill Sans Light" charset="0"/>
                </a:rPr>
                <a:t>remoting protocol with NTLM </a:t>
              </a:r>
              <a:r>
                <a:rPr lang="en-US" sz="1800" dirty="0" smtClean="0">
                  <a:solidFill>
                    <a:srgbClr val="3F5364"/>
                  </a:solidFill>
                  <a:latin typeface="Gill Sans Light" charset="0"/>
                  <a:ea typeface="Gill Sans Light" charset="0"/>
                  <a:cs typeface="Gill Sans Light" charset="0"/>
                </a:rPr>
                <a:t>support</a:t>
              </a:r>
              <a:endParaRPr lang="en-US" sz="1800" dirty="0">
                <a:solidFill>
                  <a:srgbClr val="3F5364"/>
                </a:solidFill>
                <a:latin typeface="Gill Sans Light" charset="0"/>
                <a:ea typeface="Gill Sans Light" charset="0"/>
                <a:cs typeface="Gill Sans Light"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923775" y="5100824"/>
              <a:ext cx="1112044" cy="1097280"/>
            </a:xfrm>
            <a:prstGeom prst="rect">
              <a:avLst/>
            </a:prstGeom>
          </p:spPr>
        </p:pic>
        <p:sp>
          <p:nvSpPr>
            <p:cNvPr id="9" name="Rectangle 8"/>
            <p:cNvSpPr/>
            <p:nvPr/>
          </p:nvSpPr>
          <p:spPr>
            <a:xfrm>
              <a:off x="7355550" y="5032500"/>
              <a:ext cx="3026791" cy="1200329"/>
            </a:xfrm>
            <a:prstGeom prst="rect">
              <a:avLst/>
            </a:prstGeom>
          </p:spPr>
          <p:txBody>
            <a:bodyPr wrap="none">
              <a:spAutoFit/>
            </a:bodyPr>
            <a:lstStyle/>
            <a:p>
              <a:r>
                <a:rPr lang="en-US" sz="1800" dirty="0" smtClean="0">
                  <a:solidFill>
                    <a:srgbClr val="3F5364"/>
                  </a:solidFill>
                  <a:latin typeface="Gill Sans" charset="0"/>
                  <a:ea typeface="Gill Sans" charset="0"/>
                  <a:cs typeface="Gill Sans" charset="0"/>
                </a:rPr>
                <a:t>Chef Ecosystem</a:t>
              </a:r>
            </a:p>
            <a:p>
              <a:pPr marL="285750" indent="-285750">
                <a:buFont typeface="Arial" charset="0"/>
                <a:buChar char="•"/>
              </a:pPr>
              <a:r>
                <a:rPr lang="en-US" sz="1800" dirty="0" smtClean="0">
                  <a:solidFill>
                    <a:srgbClr val="3F5364"/>
                  </a:solidFill>
                  <a:latin typeface="Gill Sans Light" charset="0"/>
                  <a:ea typeface="Gill Sans Light" charset="0"/>
                  <a:cs typeface="Gill Sans Light" charset="0"/>
                </a:rPr>
                <a:t>Included in </a:t>
              </a:r>
              <a:r>
                <a:rPr lang="en-US" sz="1800" dirty="0" err="1" smtClean="0">
                  <a:solidFill>
                    <a:srgbClr val="3F5364"/>
                  </a:solidFill>
                  <a:latin typeface="Gill Sans Light" charset="0"/>
                  <a:ea typeface="Gill Sans Light" charset="0"/>
                  <a:cs typeface="Gill Sans Light" charset="0"/>
                </a:rPr>
                <a:t>ChefDK</a:t>
              </a:r>
              <a:r>
                <a:rPr lang="en-US" sz="1800" dirty="0" smtClean="0">
                  <a:solidFill>
                    <a:srgbClr val="3F5364"/>
                  </a:solidFill>
                  <a:latin typeface="Gill Sans Light" charset="0"/>
                  <a:ea typeface="Gill Sans Light" charset="0"/>
                  <a:cs typeface="Gill Sans Light" charset="0"/>
                </a:rPr>
                <a:t> package</a:t>
              </a:r>
            </a:p>
            <a:p>
              <a:pPr marL="285750" indent="-285750">
                <a:buFont typeface="Arial" charset="0"/>
                <a:buChar char="•"/>
              </a:pPr>
              <a:r>
                <a:rPr lang="en-US" sz="1800" dirty="0" smtClean="0">
                  <a:solidFill>
                    <a:srgbClr val="3F5364"/>
                  </a:solidFill>
                  <a:latin typeface="Gill Sans Light" charset="0"/>
                  <a:ea typeface="Gill Sans Light" charset="0"/>
                  <a:cs typeface="Gill Sans Light" charset="0"/>
                </a:rPr>
                <a:t>Kitchen support</a:t>
              </a:r>
            </a:p>
            <a:p>
              <a:pPr marL="285750" indent="-285750">
                <a:buFont typeface="Arial" charset="0"/>
                <a:buChar char="•"/>
              </a:pPr>
              <a:r>
                <a:rPr lang="en-US" sz="1800" i="1" dirty="0" smtClean="0">
                  <a:solidFill>
                    <a:srgbClr val="3F5364"/>
                  </a:solidFill>
                  <a:latin typeface="Gill Sans Light" charset="0"/>
                  <a:ea typeface="Gill Sans Light" charset="0"/>
                  <a:cs typeface="Gill Sans Light" charset="0"/>
                </a:rPr>
                <a:t>audit</a:t>
              </a:r>
              <a:r>
                <a:rPr lang="en-US" sz="1800" dirty="0" smtClean="0">
                  <a:solidFill>
                    <a:srgbClr val="3F5364"/>
                  </a:solidFill>
                  <a:latin typeface="Gill Sans Light" charset="0"/>
                  <a:ea typeface="Gill Sans Light" charset="0"/>
                  <a:cs typeface="Gill Sans Light" charset="0"/>
                </a:rPr>
                <a:t> cookbook</a:t>
              </a:r>
              <a:endParaRPr lang="en-US" sz="1800" dirty="0">
                <a:solidFill>
                  <a:srgbClr val="3F5364"/>
                </a:solidFill>
                <a:latin typeface="Gill Sans Light" charset="0"/>
                <a:ea typeface="Gill Sans Light" charset="0"/>
                <a:cs typeface="Gill Sans Light" charset="0"/>
              </a:endParaRPr>
            </a:p>
          </p:txBody>
        </p:sp>
        <p:pic>
          <p:nvPicPr>
            <p:cNvPr id="10" name="Picture 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9654" y="3395756"/>
              <a:ext cx="1097280" cy="1097280"/>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9654" y="1690688"/>
              <a:ext cx="1097280" cy="1097280"/>
            </a:xfrm>
            <a:prstGeom prst="rect">
              <a:avLst/>
            </a:prstGeom>
          </p:spPr>
        </p:pic>
        <p:sp>
          <p:nvSpPr>
            <p:cNvPr id="12" name="Rectangle 11"/>
            <p:cNvSpPr/>
            <p:nvPr/>
          </p:nvSpPr>
          <p:spPr>
            <a:xfrm>
              <a:off x="1895828" y="1613924"/>
              <a:ext cx="3604019" cy="1200329"/>
            </a:xfrm>
            <a:prstGeom prst="rect">
              <a:avLst/>
            </a:prstGeom>
          </p:spPr>
          <p:txBody>
            <a:bodyPr wrap="square">
              <a:spAutoFit/>
            </a:bodyPr>
            <a:lstStyle/>
            <a:p>
              <a:r>
                <a:rPr lang="en-US" sz="1800" dirty="0" smtClean="0">
                  <a:solidFill>
                    <a:srgbClr val="3F5364"/>
                  </a:solidFill>
                  <a:latin typeface="Gill Sans" charset="0"/>
                  <a:ea typeface="Gill Sans" charset="0"/>
                  <a:cs typeface="Gill Sans" charset="0"/>
                </a:rPr>
                <a:t>Mechanisms for Policy Definitions</a:t>
              </a:r>
            </a:p>
            <a:p>
              <a:pPr marL="285750" indent="-285750">
                <a:buFont typeface="Arial" charset="0"/>
                <a:buChar char="•"/>
              </a:pPr>
              <a:r>
                <a:rPr lang="en-US" sz="1800" dirty="0" smtClean="0">
                  <a:solidFill>
                    <a:srgbClr val="3F5364"/>
                  </a:solidFill>
                  <a:latin typeface="Gill Sans Light" charset="0"/>
                  <a:ea typeface="Gill Sans Light" charset="0"/>
                  <a:cs typeface="Gill Sans Light" charset="0"/>
                </a:rPr>
                <a:t>Profile </a:t>
              </a:r>
              <a:r>
                <a:rPr lang="en-US" sz="1800" dirty="0">
                  <a:solidFill>
                    <a:srgbClr val="3F5364"/>
                  </a:solidFill>
                  <a:latin typeface="Gill Sans Light" charset="0"/>
                  <a:ea typeface="Gill Sans Light" charset="0"/>
                  <a:cs typeface="Gill Sans Light" charset="0"/>
                </a:rPr>
                <a:t>Inheritance</a:t>
              </a:r>
            </a:p>
            <a:p>
              <a:pPr marL="285750" indent="-285750">
                <a:buFont typeface="Arial" charset="0"/>
                <a:buChar char="•"/>
              </a:pPr>
              <a:r>
                <a:rPr lang="en-US" sz="1800" dirty="0" smtClean="0">
                  <a:solidFill>
                    <a:srgbClr val="3F5364"/>
                  </a:solidFill>
                  <a:latin typeface="Gill Sans Light" charset="0"/>
                  <a:ea typeface="Gill Sans Light" charset="0"/>
                  <a:cs typeface="Gill Sans Light" charset="0"/>
                </a:rPr>
                <a:t>Attributes</a:t>
              </a:r>
            </a:p>
            <a:p>
              <a:pPr marL="285750" indent="-285750">
                <a:buFont typeface="Arial" charset="0"/>
                <a:buChar char="•"/>
              </a:pPr>
              <a:r>
                <a:rPr lang="en-US" sz="1800" dirty="0" smtClean="0">
                  <a:solidFill>
                    <a:srgbClr val="3F5364"/>
                  </a:solidFill>
                  <a:latin typeface="Gill Sans Light" charset="0"/>
                  <a:ea typeface="Gill Sans Light" charset="0"/>
                  <a:cs typeface="Gill Sans Light" charset="0"/>
                </a:rPr>
                <a:t>Custom Resources</a:t>
              </a:r>
              <a:endParaRPr lang="en-US" sz="1800" dirty="0">
                <a:solidFill>
                  <a:srgbClr val="3F5364"/>
                </a:solidFill>
                <a:latin typeface="Gill Sans Light" charset="0"/>
                <a:ea typeface="Gill Sans Light" charset="0"/>
                <a:cs typeface="Gill Sans Light" charset="0"/>
              </a:endParaRPr>
            </a:p>
          </p:txBody>
        </p:sp>
        <p:sp>
          <p:nvSpPr>
            <p:cNvPr id="13" name="Rectangle 12"/>
            <p:cNvSpPr/>
            <p:nvPr/>
          </p:nvSpPr>
          <p:spPr>
            <a:xfrm>
              <a:off x="1895828" y="3332043"/>
              <a:ext cx="2072555" cy="1200329"/>
            </a:xfrm>
            <a:prstGeom prst="rect">
              <a:avLst/>
            </a:prstGeom>
          </p:spPr>
          <p:txBody>
            <a:bodyPr wrap="none">
              <a:spAutoFit/>
            </a:bodyPr>
            <a:lstStyle/>
            <a:p>
              <a:r>
                <a:rPr lang="en-US" sz="1800" dirty="0" smtClean="0">
                  <a:solidFill>
                    <a:srgbClr val="3F5364"/>
                  </a:solidFill>
                  <a:latin typeface="Gill Sans" charset="0"/>
                  <a:ea typeface="Gill Sans" charset="0"/>
                  <a:cs typeface="Gill Sans" charset="0"/>
                </a:rPr>
                <a:t>Native Packages</a:t>
              </a:r>
            </a:p>
            <a:p>
              <a:pPr marL="285750" indent="-285750">
                <a:buFont typeface="Arial" charset="0"/>
                <a:buChar char="•"/>
              </a:pPr>
              <a:r>
                <a:rPr lang="en-US" sz="1800" dirty="0" smtClean="0">
                  <a:solidFill>
                    <a:srgbClr val="3F5364"/>
                  </a:solidFill>
                  <a:latin typeface="Gill Sans Light" charset="0"/>
                  <a:ea typeface="Gill Sans Light" charset="0"/>
                  <a:cs typeface="Gill Sans Light" charset="0"/>
                </a:rPr>
                <a:t>Windows</a:t>
              </a:r>
            </a:p>
            <a:p>
              <a:pPr marL="285750" indent="-285750">
                <a:buFont typeface="Arial" charset="0"/>
                <a:buChar char="•"/>
              </a:pPr>
              <a:r>
                <a:rPr lang="en-US" sz="1800" dirty="0" err="1" smtClean="0">
                  <a:solidFill>
                    <a:srgbClr val="3F5364"/>
                  </a:solidFill>
                  <a:latin typeface="Gill Sans Light" charset="0"/>
                  <a:ea typeface="Gill Sans Light" charset="0"/>
                  <a:cs typeface="Gill Sans Light" charset="0"/>
                </a:rPr>
                <a:t>macOS</a:t>
              </a:r>
              <a:endParaRPr lang="en-US" sz="1800" dirty="0">
                <a:solidFill>
                  <a:srgbClr val="3F5364"/>
                </a:solidFill>
                <a:latin typeface="Gill Sans Light" charset="0"/>
                <a:ea typeface="Gill Sans Light" charset="0"/>
                <a:cs typeface="Gill Sans Light" charset="0"/>
              </a:endParaRPr>
            </a:p>
            <a:p>
              <a:pPr marL="285750" indent="-285750">
                <a:buFont typeface="Arial" charset="0"/>
                <a:buChar char="•"/>
              </a:pPr>
              <a:r>
                <a:rPr lang="en-US" sz="1800" dirty="0" err="1" smtClean="0">
                  <a:solidFill>
                    <a:srgbClr val="3F5364"/>
                  </a:solidFill>
                  <a:latin typeface="Gill Sans Light" charset="0"/>
                  <a:ea typeface="Gill Sans Light" charset="0"/>
                  <a:cs typeface="Gill Sans Light" charset="0"/>
                </a:rPr>
                <a:t>Redhat</a:t>
              </a:r>
              <a:r>
                <a:rPr lang="en-US" sz="1800" dirty="0" smtClean="0">
                  <a:solidFill>
                    <a:srgbClr val="3F5364"/>
                  </a:solidFill>
                  <a:latin typeface="Gill Sans Light" charset="0"/>
                  <a:ea typeface="Gill Sans Light" charset="0"/>
                  <a:cs typeface="Gill Sans Light" charset="0"/>
                </a:rPr>
                <a:t> &amp; Ubuntu</a:t>
              </a:r>
              <a:endParaRPr lang="en-US" sz="1800" dirty="0">
                <a:solidFill>
                  <a:srgbClr val="3F5364"/>
                </a:solidFill>
                <a:latin typeface="Gill Sans Light" charset="0"/>
                <a:ea typeface="Gill Sans Light" charset="0"/>
                <a:cs typeface="Gill Sans Light" charset="0"/>
              </a:endParaRPr>
            </a:p>
          </p:txBody>
        </p:sp>
        <p:pic>
          <p:nvPicPr>
            <p:cNvPr id="14" name="Picture 1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901789" y="3400130"/>
              <a:ext cx="1097280" cy="1097280"/>
            </a:xfrm>
            <a:prstGeom prst="rect">
              <a:avLst/>
            </a:prstGeom>
          </p:spPr>
        </p:pic>
        <p:sp>
          <p:nvSpPr>
            <p:cNvPr id="15" name="Rectangle 14"/>
            <p:cNvSpPr/>
            <p:nvPr/>
          </p:nvSpPr>
          <p:spPr>
            <a:xfrm>
              <a:off x="1815281" y="5032500"/>
              <a:ext cx="4044762" cy="923330"/>
            </a:xfrm>
            <a:prstGeom prst="rect">
              <a:avLst/>
            </a:prstGeom>
          </p:spPr>
          <p:txBody>
            <a:bodyPr wrap="none">
              <a:spAutoFit/>
            </a:bodyPr>
            <a:lstStyle/>
            <a:p>
              <a:r>
                <a:rPr lang="en-US" sz="1800" dirty="0">
                  <a:solidFill>
                    <a:srgbClr val="3F5364"/>
                  </a:solidFill>
                  <a:latin typeface="Gill Sans" charset="0"/>
                  <a:ea typeface="Gill Sans" charset="0"/>
                  <a:cs typeface="Gill Sans" charset="0"/>
                </a:rPr>
                <a:t>Patch </a:t>
              </a:r>
              <a:r>
                <a:rPr lang="en-US" sz="1800" dirty="0" smtClean="0">
                  <a:solidFill>
                    <a:srgbClr val="3F5364"/>
                  </a:solidFill>
                  <a:latin typeface="Gill Sans" charset="0"/>
                  <a:ea typeface="Gill Sans" charset="0"/>
                  <a:cs typeface="Gill Sans" charset="0"/>
                </a:rPr>
                <a:t>Management</a:t>
              </a:r>
            </a:p>
            <a:p>
              <a:pPr marL="285750" indent="-285750">
                <a:buFont typeface="Arial" charset="0"/>
                <a:buChar char="•"/>
              </a:pPr>
              <a:r>
                <a:rPr lang="en-US" sz="1800" dirty="0" smtClean="0">
                  <a:solidFill>
                    <a:srgbClr val="3F5364"/>
                  </a:solidFill>
                  <a:latin typeface="Gill Sans Light" charset="0"/>
                  <a:ea typeface="Gill Sans Light" charset="0"/>
                  <a:cs typeface="Gill Sans Light" charset="0"/>
                </a:rPr>
                <a:t>windows-patch-benchmark (dev-</a:t>
              </a:r>
              <a:r>
                <a:rPr lang="en-US" sz="1800" dirty="0" err="1" smtClean="0">
                  <a:solidFill>
                    <a:srgbClr val="3F5364"/>
                  </a:solidFill>
                  <a:latin typeface="Gill Sans Light" charset="0"/>
                  <a:ea typeface="Gill Sans Light" charset="0"/>
                  <a:cs typeface="Gill Sans Light" charset="0"/>
                </a:rPr>
                <a:t>sec.io</a:t>
              </a:r>
              <a:r>
                <a:rPr lang="en-US" sz="1800" dirty="0" smtClean="0">
                  <a:solidFill>
                    <a:srgbClr val="3F5364"/>
                  </a:solidFill>
                  <a:latin typeface="Gill Sans Light" charset="0"/>
                  <a:ea typeface="Gill Sans Light" charset="0"/>
                  <a:cs typeface="Gill Sans Light" charset="0"/>
                </a:rPr>
                <a:t>)</a:t>
              </a:r>
            </a:p>
            <a:p>
              <a:pPr marL="285750" indent="-285750">
                <a:buFont typeface="Arial" charset="0"/>
                <a:buChar char="•"/>
              </a:pPr>
              <a:r>
                <a:rPr lang="en-US" sz="1800" dirty="0" err="1" smtClean="0">
                  <a:solidFill>
                    <a:srgbClr val="3F5364"/>
                  </a:solidFill>
                  <a:latin typeface="Gill Sans Light" charset="0"/>
                  <a:ea typeface="Gill Sans Light" charset="0"/>
                  <a:cs typeface="Gill Sans Light" charset="0"/>
                </a:rPr>
                <a:t>linux</a:t>
              </a:r>
              <a:r>
                <a:rPr lang="en-US" sz="1800" dirty="0" smtClean="0">
                  <a:solidFill>
                    <a:srgbClr val="3F5364"/>
                  </a:solidFill>
                  <a:latin typeface="Gill Sans Light" charset="0"/>
                  <a:ea typeface="Gill Sans Light" charset="0"/>
                  <a:cs typeface="Gill Sans Light" charset="0"/>
                </a:rPr>
                <a:t>-patch-benchmark (</a:t>
              </a:r>
              <a:r>
                <a:rPr lang="en-US" sz="1800" dirty="0">
                  <a:solidFill>
                    <a:srgbClr val="3F5364"/>
                  </a:solidFill>
                  <a:latin typeface="Gill Sans Light" charset="0"/>
                  <a:ea typeface="Gill Sans Light" charset="0"/>
                  <a:cs typeface="Gill Sans Light" charset="0"/>
                </a:rPr>
                <a:t>dev-</a:t>
              </a:r>
              <a:r>
                <a:rPr lang="en-US" sz="1800" dirty="0" err="1">
                  <a:solidFill>
                    <a:srgbClr val="3F5364"/>
                  </a:solidFill>
                  <a:latin typeface="Gill Sans Light" charset="0"/>
                  <a:ea typeface="Gill Sans Light" charset="0"/>
                  <a:cs typeface="Gill Sans Light" charset="0"/>
                </a:rPr>
                <a:t>sec.io</a:t>
              </a:r>
              <a:r>
                <a:rPr lang="en-US" sz="1800" dirty="0" smtClean="0">
                  <a:solidFill>
                    <a:srgbClr val="3F5364"/>
                  </a:solidFill>
                  <a:latin typeface="Gill Sans Light" charset="0"/>
                  <a:ea typeface="Gill Sans Light" charset="0"/>
                  <a:cs typeface="Gill Sans Light" charset="0"/>
                </a:rPr>
                <a:t>)</a:t>
              </a:r>
              <a:endParaRPr lang="en-US" sz="1800" dirty="0">
                <a:solidFill>
                  <a:srgbClr val="3F5364"/>
                </a:solidFill>
                <a:latin typeface="Gill Sans Light" charset="0"/>
                <a:ea typeface="Gill Sans Light" charset="0"/>
                <a:cs typeface="Gill Sans Light" charset="0"/>
              </a:endParaRPr>
            </a:p>
          </p:txBody>
        </p:sp>
        <p:sp>
          <p:nvSpPr>
            <p:cNvPr id="16" name="Rectangle 15"/>
            <p:cNvSpPr/>
            <p:nvPr/>
          </p:nvSpPr>
          <p:spPr>
            <a:xfrm>
              <a:off x="7355550" y="3332043"/>
              <a:ext cx="3468963" cy="923330"/>
            </a:xfrm>
            <a:prstGeom prst="rect">
              <a:avLst/>
            </a:prstGeom>
          </p:spPr>
          <p:txBody>
            <a:bodyPr wrap="none">
              <a:spAutoFit/>
            </a:bodyPr>
            <a:lstStyle/>
            <a:p>
              <a:r>
                <a:rPr lang="en-US" sz="1800" dirty="0">
                  <a:solidFill>
                    <a:srgbClr val="3F5364"/>
                  </a:solidFill>
                  <a:latin typeface="Gill Sans" charset="0"/>
                  <a:ea typeface="Gill Sans" charset="0"/>
                  <a:cs typeface="Gill Sans" charset="0"/>
                </a:rPr>
                <a:t>R</a:t>
              </a:r>
              <a:r>
                <a:rPr lang="en-US" sz="1800" dirty="0" smtClean="0">
                  <a:solidFill>
                    <a:srgbClr val="3F5364"/>
                  </a:solidFill>
                  <a:latin typeface="Gill Sans" charset="0"/>
                  <a:ea typeface="Gill Sans" charset="0"/>
                  <a:cs typeface="Gill Sans" charset="0"/>
                </a:rPr>
                <a:t>emote and agent-based execution</a:t>
              </a:r>
            </a:p>
            <a:p>
              <a:pPr marL="285750" indent="-285750">
                <a:buFont typeface="Arial" charset="0"/>
                <a:buChar char="•"/>
              </a:pPr>
              <a:r>
                <a:rPr lang="en-US" sz="1800" dirty="0" smtClean="0">
                  <a:solidFill>
                    <a:srgbClr val="3F5364"/>
                  </a:solidFill>
                  <a:latin typeface="Gill Sans Light" charset="0"/>
                  <a:ea typeface="Gill Sans Light" charset="0"/>
                  <a:cs typeface="Gill Sans Light" charset="0"/>
                </a:rPr>
                <a:t>Custom </a:t>
              </a:r>
              <a:r>
                <a:rPr lang="en-US" sz="1800" dirty="0" err="1" smtClean="0">
                  <a:solidFill>
                    <a:srgbClr val="3F5364"/>
                  </a:solidFill>
                  <a:latin typeface="Gill Sans Light" charset="0"/>
                  <a:ea typeface="Gill Sans Light" charset="0"/>
                  <a:cs typeface="Gill Sans Light" charset="0"/>
                </a:rPr>
                <a:t>sudo</a:t>
              </a:r>
              <a:r>
                <a:rPr lang="en-US" sz="1800" dirty="0" smtClean="0">
                  <a:solidFill>
                    <a:srgbClr val="3F5364"/>
                  </a:solidFill>
                  <a:latin typeface="Gill Sans Light" charset="0"/>
                  <a:ea typeface="Gill Sans Light" charset="0"/>
                  <a:cs typeface="Gill Sans Light" charset="0"/>
                </a:rPr>
                <a:t> commands</a:t>
              </a:r>
            </a:p>
            <a:p>
              <a:pPr marL="285750" indent="-285750">
                <a:buFont typeface="Arial" charset="0"/>
                <a:buChar char="•"/>
              </a:pPr>
              <a:r>
                <a:rPr lang="en-US" sz="1800" dirty="0" smtClean="0">
                  <a:solidFill>
                    <a:srgbClr val="3F5364"/>
                  </a:solidFill>
                  <a:latin typeface="Gill Sans Light" charset="0"/>
                  <a:ea typeface="Gill Sans Light" charset="0"/>
                  <a:cs typeface="Gill Sans Light" charset="0"/>
                </a:rPr>
                <a:t>more </a:t>
              </a:r>
              <a:r>
                <a:rPr lang="en-US" sz="1800" dirty="0" err="1" smtClean="0">
                  <a:solidFill>
                    <a:srgbClr val="3F5364"/>
                  </a:solidFill>
                  <a:latin typeface="Gill Sans Light" charset="0"/>
                  <a:ea typeface="Gill Sans Light" charset="0"/>
                  <a:cs typeface="Gill Sans Light" charset="0"/>
                </a:rPr>
                <a:t>ssh</a:t>
              </a:r>
              <a:r>
                <a:rPr lang="en-US" sz="1800" dirty="0" smtClean="0">
                  <a:solidFill>
                    <a:srgbClr val="3F5364"/>
                  </a:solidFill>
                  <a:latin typeface="Gill Sans Light" charset="0"/>
                  <a:ea typeface="Gill Sans Light" charset="0"/>
                  <a:cs typeface="Gill Sans Light" charset="0"/>
                </a:rPr>
                <a:t> options</a:t>
              </a:r>
              <a:endParaRPr lang="en-US" sz="1800" dirty="0">
                <a:solidFill>
                  <a:srgbClr val="3F5364"/>
                </a:solidFill>
                <a:latin typeface="Gill Sans Light" charset="0"/>
                <a:ea typeface="Gill Sans Light" charset="0"/>
                <a:cs typeface="Gill Sans Light" charset="0"/>
              </a:endParaRPr>
            </a:p>
          </p:txBody>
        </p:sp>
        <p:pic>
          <p:nvPicPr>
            <p:cNvPr id="17" name="Picture 16"/>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99654" y="5100824"/>
              <a:ext cx="1097280" cy="1097280"/>
            </a:xfrm>
            <a:prstGeom prst="rect">
              <a:avLst/>
            </a:prstGeom>
          </p:spPr>
        </p:pic>
      </p:grpSp>
    </p:spTree>
    <p:extLst>
      <p:ext uri="{BB962C8B-B14F-4D97-AF65-F5344CB8AC3E}">
        <p14:creationId xmlns:p14="http://schemas.microsoft.com/office/powerpoint/2010/main" val="266188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InSpec</a:t>
            </a:r>
            <a:r>
              <a:rPr lang="en-US" dirty="0" smtClean="0"/>
              <a:t> Profiles</a:t>
            </a:r>
            <a:endParaRPr lang="en-US" dirty="0"/>
          </a:p>
        </p:txBody>
      </p:sp>
      <p:grpSp>
        <p:nvGrpSpPr>
          <p:cNvPr id="4" name="Group 3"/>
          <p:cNvGrpSpPr/>
          <p:nvPr/>
        </p:nvGrpSpPr>
        <p:grpSpPr>
          <a:xfrm>
            <a:off x="3826646" y="3028226"/>
            <a:ext cx="6977109" cy="2173149"/>
            <a:chOff x="2847785" y="2440811"/>
            <a:chExt cx="6977109" cy="2173149"/>
          </a:xfrm>
        </p:grpSpPr>
        <p:sp>
          <p:nvSpPr>
            <p:cNvPr id="5" name="Rounded Rectangle 4"/>
            <p:cNvSpPr/>
            <p:nvPr/>
          </p:nvSpPr>
          <p:spPr>
            <a:xfrm>
              <a:off x="6911321" y="3744701"/>
              <a:ext cx="2913573" cy="869259"/>
            </a:xfrm>
            <a:prstGeom prst="roundRect">
              <a:avLst/>
            </a:prstGeom>
            <a:noFill/>
            <a:ln w="19050">
              <a:solidFill>
                <a:schemeClr val="bg1">
                  <a:lumMod val="65000"/>
                </a:schemeClr>
              </a:solidFill>
            </a:ln>
          </p:spPr>
          <p:style>
            <a:lnRef idx="2">
              <a:schemeClr val="dk1"/>
            </a:lnRef>
            <a:fillRef idx="1">
              <a:schemeClr val="lt1"/>
            </a:fillRef>
            <a:effectRef idx="0">
              <a:schemeClr val="dk1"/>
            </a:effectRef>
            <a:fontRef idx="minor">
              <a:schemeClr val="dk1"/>
            </a:fontRef>
          </p:style>
          <p:txBody>
            <a:bodyPr lIns="731520" rtlCol="0" anchor="ctr"/>
            <a:lstStyle/>
            <a:p>
              <a:pPr algn="ctr"/>
              <a:r>
                <a:rPr lang="en-US" sz="2500" dirty="0" smtClean="0">
                  <a:solidFill>
                    <a:srgbClr val="3F5364"/>
                  </a:solidFill>
                  <a:latin typeface="Gill Sans Light"/>
                  <a:cs typeface="Gill Sans Light"/>
                </a:rPr>
                <a:t>Windows Patch</a:t>
              </a:r>
              <a:br>
                <a:rPr lang="en-US" sz="2500" dirty="0" smtClean="0">
                  <a:solidFill>
                    <a:srgbClr val="3F5364"/>
                  </a:solidFill>
                  <a:latin typeface="Gill Sans Light"/>
                  <a:cs typeface="Gill Sans Light"/>
                </a:rPr>
              </a:br>
              <a:r>
                <a:rPr lang="en-US" sz="2500" dirty="0" smtClean="0">
                  <a:solidFill>
                    <a:srgbClr val="3F5364"/>
                  </a:solidFill>
                  <a:latin typeface="Gill Sans Light"/>
                  <a:cs typeface="Gill Sans Light"/>
                </a:rPr>
                <a:t>Profile</a:t>
              </a:r>
              <a:endParaRPr lang="en-US" sz="2500" dirty="0">
                <a:solidFill>
                  <a:srgbClr val="3F5364"/>
                </a:solidFill>
                <a:latin typeface="Gill Sans Light"/>
                <a:cs typeface="Gill Sans Light"/>
              </a:endParaRPr>
            </a:p>
          </p:txBody>
        </p:sp>
        <p:sp>
          <p:nvSpPr>
            <p:cNvPr id="6" name="Rounded Rectangle 5"/>
            <p:cNvSpPr/>
            <p:nvPr/>
          </p:nvSpPr>
          <p:spPr>
            <a:xfrm>
              <a:off x="2847785" y="2440811"/>
              <a:ext cx="2913573" cy="869259"/>
            </a:xfrm>
            <a:prstGeom prst="roundRect">
              <a:avLst/>
            </a:prstGeom>
            <a:noFill/>
            <a:ln w="19050">
              <a:solidFill>
                <a:schemeClr val="bg1">
                  <a:lumMod val="65000"/>
                </a:schemeClr>
              </a:solidFill>
            </a:ln>
          </p:spPr>
          <p:style>
            <a:lnRef idx="2">
              <a:schemeClr val="dk1"/>
            </a:lnRef>
            <a:fillRef idx="1">
              <a:schemeClr val="lt1"/>
            </a:fillRef>
            <a:effectRef idx="0">
              <a:schemeClr val="dk1"/>
            </a:effectRef>
            <a:fontRef idx="minor">
              <a:schemeClr val="dk1"/>
            </a:fontRef>
          </p:style>
          <p:txBody>
            <a:bodyPr lIns="731520" rtlCol="0" anchor="ctr"/>
            <a:lstStyle/>
            <a:p>
              <a:pPr algn="ctr"/>
              <a:r>
                <a:rPr lang="en-US" sz="2500" dirty="0" smtClean="0">
                  <a:solidFill>
                    <a:srgbClr val="3F5364"/>
                  </a:solidFill>
                  <a:latin typeface="Gill Sans Light"/>
                  <a:cs typeface="Gill Sans Light"/>
                </a:rPr>
                <a:t>OS Hardening</a:t>
              </a:r>
              <a:br>
                <a:rPr lang="en-US" sz="2500" dirty="0" smtClean="0">
                  <a:solidFill>
                    <a:srgbClr val="3F5364"/>
                  </a:solidFill>
                  <a:latin typeface="Gill Sans Light"/>
                  <a:cs typeface="Gill Sans Light"/>
                </a:rPr>
              </a:br>
              <a:r>
                <a:rPr lang="en-US" sz="2500" dirty="0" smtClean="0">
                  <a:solidFill>
                    <a:srgbClr val="3F5364"/>
                  </a:solidFill>
                  <a:latin typeface="Gill Sans Light"/>
                  <a:cs typeface="Gill Sans Light"/>
                </a:rPr>
                <a:t>Profile</a:t>
              </a:r>
              <a:endParaRPr lang="en-US" sz="2500" dirty="0">
                <a:solidFill>
                  <a:srgbClr val="3F5364"/>
                </a:solidFill>
                <a:latin typeface="Gill Sans Light"/>
                <a:cs typeface="Gill Sans Light"/>
              </a:endParaRPr>
            </a:p>
          </p:txBody>
        </p:sp>
        <p:sp>
          <p:nvSpPr>
            <p:cNvPr id="7" name="Rounded Rectangle 6"/>
            <p:cNvSpPr/>
            <p:nvPr/>
          </p:nvSpPr>
          <p:spPr>
            <a:xfrm>
              <a:off x="6884329" y="2440811"/>
              <a:ext cx="2913573" cy="869259"/>
            </a:xfrm>
            <a:prstGeom prst="roundRect">
              <a:avLst/>
            </a:prstGeom>
            <a:noFill/>
            <a:ln w="19050">
              <a:solidFill>
                <a:schemeClr val="bg1">
                  <a:lumMod val="65000"/>
                </a:schemeClr>
              </a:solidFill>
            </a:ln>
          </p:spPr>
          <p:style>
            <a:lnRef idx="2">
              <a:schemeClr val="dk1"/>
            </a:lnRef>
            <a:fillRef idx="1">
              <a:schemeClr val="lt1"/>
            </a:fillRef>
            <a:effectRef idx="0">
              <a:schemeClr val="dk1"/>
            </a:effectRef>
            <a:fontRef idx="minor">
              <a:schemeClr val="dk1"/>
            </a:fontRef>
          </p:style>
          <p:txBody>
            <a:bodyPr lIns="731520" rtlCol="0" anchor="ctr"/>
            <a:lstStyle/>
            <a:p>
              <a:pPr algn="ctr"/>
              <a:r>
                <a:rPr lang="en-US" sz="2500" dirty="0" smtClean="0">
                  <a:solidFill>
                    <a:srgbClr val="3F5364"/>
                  </a:solidFill>
                  <a:latin typeface="Gill Sans Light"/>
                  <a:cs typeface="Gill Sans Light"/>
                </a:rPr>
                <a:t>SSH Hardening</a:t>
              </a:r>
              <a:br>
                <a:rPr lang="en-US" sz="2500" dirty="0" smtClean="0">
                  <a:solidFill>
                    <a:srgbClr val="3F5364"/>
                  </a:solidFill>
                  <a:latin typeface="Gill Sans Light"/>
                  <a:cs typeface="Gill Sans Light"/>
                </a:rPr>
              </a:br>
              <a:r>
                <a:rPr lang="en-US" sz="2500" dirty="0" smtClean="0">
                  <a:solidFill>
                    <a:srgbClr val="3F5364"/>
                  </a:solidFill>
                  <a:latin typeface="Gill Sans Light"/>
                  <a:cs typeface="Gill Sans Light"/>
                </a:rPr>
                <a:t>Profile</a:t>
              </a:r>
              <a:endParaRPr lang="en-US" sz="2500" dirty="0">
                <a:solidFill>
                  <a:srgbClr val="3F5364"/>
                </a:solidFill>
                <a:latin typeface="Gill Sans Light"/>
                <a:cs typeface="Gill Sans Light"/>
              </a:endParaRPr>
            </a:p>
          </p:txBody>
        </p:sp>
        <p:sp>
          <p:nvSpPr>
            <p:cNvPr id="8" name="Rounded Rectangle 7"/>
            <p:cNvSpPr/>
            <p:nvPr/>
          </p:nvSpPr>
          <p:spPr>
            <a:xfrm>
              <a:off x="2847786" y="3744700"/>
              <a:ext cx="2913573" cy="869259"/>
            </a:xfrm>
            <a:prstGeom prst="roundRect">
              <a:avLst/>
            </a:prstGeom>
            <a:noFill/>
            <a:ln w="19050">
              <a:solidFill>
                <a:schemeClr val="bg1">
                  <a:lumMod val="65000"/>
                </a:schemeClr>
              </a:solidFill>
            </a:ln>
          </p:spPr>
          <p:style>
            <a:lnRef idx="2">
              <a:schemeClr val="dk1"/>
            </a:lnRef>
            <a:fillRef idx="1">
              <a:schemeClr val="lt1"/>
            </a:fillRef>
            <a:effectRef idx="0">
              <a:schemeClr val="dk1"/>
            </a:effectRef>
            <a:fontRef idx="minor">
              <a:schemeClr val="dk1"/>
            </a:fontRef>
          </p:style>
          <p:txBody>
            <a:bodyPr lIns="731520" rtlCol="0" anchor="ctr"/>
            <a:lstStyle/>
            <a:p>
              <a:pPr algn="ctr"/>
              <a:r>
                <a:rPr lang="en-US" sz="2500" dirty="0" smtClean="0">
                  <a:solidFill>
                    <a:srgbClr val="3F5364"/>
                  </a:solidFill>
                  <a:latin typeface="Gill Sans Light"/>
                  <a:cs typeface="Gill Sans Light"/>
                </a:rPr>
                <a:t>Linux Patch</a:t>
              </a:r>
              <a:br>
                <a:rPr lang="en-US" sz="2500" dirty="0" smtClean="0">
                  <a:solidFill>
                    <a:srgbClr val="3F5364"/>
                  </a:solidFill>
                  <a:latin typeface="Gill Sans Light"/>
                  <a:cs typeface="Gill Sans Light"/>
                </a:rPr>
              </a:br>
              <a:r>
                <a:rPr lang="en-US" sz="2500" dirty="0" smtClean="0">
                  <a:solidFill>
                    <a:srgbClr val="3F5364"/>
                  </a:solidFill>
                  <a:latin typeface="Gill Sans Light"/>
                  <a:cs typeface="Gill Sans Light"/>
                </a:rPr>
                <a:t>Profile</a:t>
              </a:r>
              <a:endParaRPr lang="en-US" sz="2500" dirty="0">
                <a:solidFill>
                  <a:srgbClr val="3F5364"/>
                </a:solidFill>
                <a:latin typeface="Gill Sans Light"/>
                <a:cs typeface="Gill Sans Light"/>
              </a:endParaRPr>
            </a:p>
          </p:txBody>
        </p:sp>
        <p:pic>
          <p:nvPicPr>
            <p:cNvPr id="9" name="Picture 8"/>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105180" y="3912640"/>
              <a:ext cx="533377" cy="533377"/>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62722" y="2528621"/>
              <a:ext cx="665843" cy="665843"/>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02301" y="2542518"/>
              <a:ext cx="665843" cy="665843"/>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055319" y="3912640"/>
              <a:ext cx="486947" cy="573330"/>
            </a:xfrm>
            <a:prstGeom prst="rect">
              <a:avLst/>
            </a:prstGeom>
          </p:spPr>
        </p:pic>
      </p:grpSp>
    </p:spTree>
    <p:extLst>
      <p:ext uri="{BB962C8B-B14F-4D97-AF65-F5344CB8AC3E}">
        <p14:creationId xmlns:p14="http://schemas.microsoft.com/office/powerpoint/2010/main" val="1532424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InSpec</a:t>
            </a:r>
            <a:r>
              <a:rPr lang="en-US" dirty="0" smtClean="0"/>
              <a:t> Profiles</a:t>
            </a:r>
            <a:endParaRPr lang="en-US" dirty="0"/>
          </a:p>
        </p:txBody>
      </p:sp>
      <p:grpSp>
        <p:nvGrpSpPr>
          <p:cNvPr id="4" name="Group 3"/>
          <p:cNvGrpSpPr/>
          <p:nvPr/>
        </p:nvGrpSpPr>
        <p:grpSpPr>
          <a:xfrm>
            <a:off x="3826646" y="3028226"/>
            <a:ext cx="6977109" cy="2173149"/>
            <a:chOff x="2847785" y="2440811"/>
            <a:chExt cx="6977109" cy="2173149"/>
          </a:xfrm>
        </p:grpSpPr>
        <p:sp>
          <p:nvSpPr>
            <p:cNvPr id="5" name="Rounded Rectangle 4"/>
            <p:cNvSpPr/>
            <p:nvPr/>
          </p:nvSpPr>
          <p:spPr>
            <a:xfrm>
              <a:off x="6911321" y="3744701"/>
              <a:ext cx="2913573" cy="869259"/>
            </a:xfrm>
            <a:prstGeom prst="roundRect">
              <a:avLst/>
            </a:prstGeom>
            <a:noFill/>
            <a:ln w="19050">
              <a:solidFill>
                <a:schemeClr val="bg1">
                  <a:lumMod val="65000"/>
                </a:schemeClr>
              </a:solidFill>
            </a:ln>
          </p:spPr>
          <p:style>
            <a:lnRef idx="2">
              <a:schemeClr val="dk1"/>
            </a:lnRef>
            <a:fillRef idx="1">
              <a:schemeClr val="lt1"/>
            </a:fillRef>
            <a:effectRef idx="0">
              <a:schemeClr val="dk1"/>
            </a:effectRef>
            <a:fontRef idx="minor">
              <a:schemeClr val="dk1"/>
            </a:fontRef>
          </p:style>
          <p:txBody>
            <a:bodyPr lIns="731520" rtlCol="0" anchor="ctr"/>
            <a:lstStyle/>
            <a:p>
              <a:pPr algn="ctr"/>
              <a:r>
                <a:rPr lang="en-US" sz="2500" dirty="0" smtClean="0">
                  <a:solidFill>
                    <a:srgbClr val="3F5364"/>
                  </a:solidFill>
                  <a:latin typeface="Gill Sans Light"/>
                  <a:cs typeface="Gill Sans Light"/>
                </a:rPr>
                <a:t>Windows Patch</a:t>
              </a:r>
              <a:br>
                <a:rPr lang="en-US" sz="2500" dirty="0" smtClean="0">
                  <a:solidFill>
                    <a:srgbClr val="3F5364"/>
                  </a:solidFill>
                  <a:latin typeface="Gill Sans Light"/>
                  <a:cs typeface="Gill Sans Light"/>
                </a:rPr>
              </a:br>
              <a:r>
                <a:rPr lang="en-US" sz="2500" dirty="0" smtClean="0">
                  <a:solidFill>
                    <a:srgbClr val="3F5364"/>
                  </a:solidFill>
                  <a:latin typeface="Gill Sans Light"/>
                  <a:cs typeface="Gill Sans Light"/>
                </a:rPr>
                <a:t>Profile</a:t>
              </a:r>
              <a:endParaRPr lang="en-US" sz="2500" dirty="0">
                <a:solidFill>
                  <a:srgbClr val="3F5364"/>
                </a:solidFill>
                <a:latin typeface="Gill Sans Light"/>
                <a:cs typeface="Gill Sans Light"/>
              </a:endParaRPr>
            </a:p>
          </p:txBody>
        </p:sp>
        <p:sp>
          <p:nvSpPr>
            <p:cNvPr id="6" name="Rounded Rectangle 5"/>
            <p:cNvSpPr/>
            <p:nvPr/>
          </p:nvSpPr>
          <p:spPr>
            <a:xfrm>
              <a:off x="2847785" y="2440811"/>
              <a:ext cx="2913573" cy="869259"/>
            </a:xfrm>
            <a:prstGeom prst="roundRect">
              <a:avLst/>
            </a:prstGeom>
            <a:noFill/>
            <a:ln w="19050">
              <a:solidFill>
                <a:schemeClr val="bg1">
                  <a:lumMod val="65000"/>
                </a:schemeClr>
              </a:solidFill>
            </a:ln>
          </p:spPr>
          <p:style>
            <a:lnRef idx="2">
              <a:schemeClr val="dk1"/>
            </a:lnRef>
            <a:fillRef idx="1">
              <a:schemeClr val="lt1"/>
            </a:fillRef>
            <a:effectRef idx="0">
              <a:schemeClr val="dk1"/>
            </a:effectRef>
            <a:fontRef idx="minor">
              <a:schemeClr val="dk1"/>
            </a:fontRef>
          </p:style>
          <p:txBody>
            <a:bodyPr lIns="731520" rtlCol="0" anchor="ctr"/>
            <a:lstStyle/>
            <a:p>
              <a:pPr algn="ctr"/>
              <a:r>
                <a:rPr lang="en-US" sz="2500" dirty="0" smtClean="0">
                  <a:solidFill>
                    <a:srgbClr val="3F5364"/>
                  </a:solidFill>
                  <a:latin typeface="Gill Sans Light"/>
                  <a:cs typeface="Gill Sans Light"/>
                </a:rPr>
                <a:t>OS Hardening</a:t>
              </a:r>
              <a:br>
                <a:rPr lang="en-US" sz="2500" dirty="0" smtClean="0">
                  <a:solidFill>
                    <a:srgbClr val="3F5364"/>
                  </a:solidFill>
                  <a:latin typeface="Gill Sans Light"/>
                  <a:cs typeface="Gill Sans Light"/>
                </a:rPr>
              </a:br>
              <a:r>
                <a:rPr lang="en-US" sz="2500" dirty="0" smtClean="0">
                  <a:solidFill>
                    <a:srgbClr val="3F5364"/>
                  </a:solidFill>
                  <a:latin typeface="Gill Sans Light"/>
                  <a:cs typeface="Gill Sans Light"/>
                </a:rPr>
                <a:t>Profile</a:t>
              </a:r>
              <a:endParaRPr lang="en-US" sz="2500" dirty="0">
                <a:solidFill>
                  <a:srgbClr val="3F5364"/>
                </a:solidFill>
                <a:latin typeface="Gill Sans Light"/>
                <a:cs typeface="Gill Sans Light"/>
              </a:endParaRPr>
            </a:p>
          </p:txBody>
        </p:sp>
        <p:sp>
          <p:nvSpPr>
            <p:cNvPr id="7" name="Rounded Rectangle 6"/>
            <p:cNvSpPr/>
            <p:nvPr/>
          </p:nvSpPr>
          <p:spPr>
            <a:xfrm>
              <a:off x="6884329" y="2440811"/>
              <a:ext cx="2913573" cy="869259"/>
            </a:xfrm>
            <a:prstGeom prst="roundRect">
              <a:avLst/>
            </a:prstGeom>
            <a:noFill/>
            <a:ln w="19050">
              <a:solidFill>
                <a:schemeClr val="bg1">
                  <a:lumMod val="65000"/>
                </a:schemeClr>
              </a:solidFill>
            </a:ln>
          </p:spPr>
          <p:style>
            <a:lnRef idx="2">
              <a:schemeClr val="dk1"/>
            </a:lnRef>
            <a:fillRef idx="1">
              <a:schemeClr val="lt1"/>
            </a:fillRef>
            <a:effectRef idx="0">
              <a:schemeClr val="dk1"/>
            </a:effectRef>
            <a:fontRef idx="minor">
              <a:schemeClr val="dk1"/>
            </a:fontRef>
          </p:style>
          <p:txBody>
            <a:bodyPr lIns="731520" rtlCol="0" anchor="ctr"/>
            <a:lstStyle/>
            <a:p>
              <a:pPr algn="ctr"/>
              <a:r>
                <a:rPr lang="en-US" sz="2500" dirty="0" smtClean="0">
                  <a:solidFill>
                    <a:srgbClr val="3F5364"/>
                  </a:solidFill>
                  <a:latin typeface="Gill Sans Light"/>
                  <a:cs typeface="Gill Sans Light"/>
                </a:rPr>
                <a:t>SSH Hardening</a:t>
              </a:r>
              <a:br>
                <a:rPr lang="en-US" sz="2500" dirty="0" smtClean="0">
                  <a:solidFill>
                    <a:srgbClr val="3F5364"/>
                  </a:solidFill>
                  <a:latin typeface="Gill Sans Light"/>
                  <a:cs typeface="Gill Sans Light"/>
                </a:rPr>
              </a:br>
              <a:r>
                <a:rPr lang="en-US" sz="2500" dirty="0" smtClean="0">
                  <a:solidFill>
                    <a:srgbClr val="3F5364"/>
                  </a:solidFill>
                  <a:latin typeface="Gill Sans Light"/>
                  <a:cs typeface="Gill Sans Light"/>
                </a:rPr>
                <a:t>Profile</a:t>
              </a:r>
              <a:endParaRPr lang="en-US" sz="2500" dirty="0">
                <a:solidFill>
                  <a:srgbClr val="3F5364"/>
                </a:solidFill>
                <a:latin typeface="Gill Sans Light"/>
                <a:cs typeface="Gill Sans Light"/>
              </a:endParaRPr>
            </a:p>
          </p:txBody>
        </p:sp>
        <p:sp>
          <p:nvSpPr>
            <p:cNvPr id="8" name="Rounded Rectangle 7"/>
            <p:cNvSpPr/>
            <p:nvPr/>
          </p:nvSpPr>
          <p:spPr>
            <a:xfrm>
              <a:off x="2847786" y="3744700"/>
              <a:ext cx="2913573" cy="869259"/>
            </a:xfrm>
            <a:prstGeom prst="roundRect">
              <a:avLst/>
            </a:prstGeom>
            <a:noFill/>
            <a:ln w="19050">
              <a:solidFill>
                <a:schemeClr val="bg1">
                  <a:lumMod val="65000"/>
                </a:schemeClr>
              </a:solidFill>
            </a:ln>
          </p:spPr>
          <p:style>
            <a:lnRef idx="2">
              <a:schemeClr val="dk1"/>
            </a:lnRef>
            <a:fillRef idx="1">
              <a:schemeClr val="lt1"/>
            </a:fillRef>
            <a:effectRef idx="0">
              <a:schemeClr val="dk1"/>
            </a:effectRef>
            <a:fontRef idx="minor">
              <a:schemeClr val="dk1"/>
            </a:fontRef>
          </p:style>
          <p:txBody>
            <a:bodyPr lIns="731520" rtlCol="0" anchor="ctr"/>
            <a:lstStyle/>
            <a:p>
              <a:pPr algn="ctr"/>
              <a:r>
                <a:rPr lang="en-US" sz="2500" dirty="0" smtClean="0">
                  <a:solidFill>
                    <a:srgbClr val="3F5364"/>
                  </a:solidFill>
                  <a:latin typeface="Gill Sans Light"/>
                  <a:cs typeface="Gill Sans Light"/>
                </a:rPr>
                <a:t>Linux Patch</a:t>
              </a:r>
              <a:br>
                <a:rPr lang="en-US" sz="2500" dirty="0" smtClean="0">
                  <a:solidFill>
                    <a:srgbClr val="3F5364"/>
                  </a:solidFill>
                  <a:latin typeface="Gill Sans Light"/>
                  <a:cs typeface="Gill Sans Light"/>
                </a:rPr>
              </a:br>
              <a:r>
                <a:rPr lang="en-US" sz="2500" dirty="0" smtClean="0">
                  <a:solidFill>
                    <a:srgbClr val="3F5364"/>
                  </a:solidFill>
                  <a:latin typeface="Gill Sans Light"/>
                  <a:cs typeface="Gill Sans Light"/>
                </a:rPr>
                <a:t>Profile</a:t>
              </a:r>
              <a:endParaRPr lang="en-US" sz="2500" dirty="0">
                <a:solidFill>
                  <a:srgbClr val="3F5364"/>
                </a:solidFill>
                <a:latin typeface="Gill Sans Light"/>
                <a:cs typeface="Gill Sans Light"/>
              </a:endParaRPr>
            </a:p>
          </p:txBody>
        </p:sp>
        <p:pic>
          <p:nvPicPr>
            <p:cNvPr id="9" name="Picture 8"/>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105180" y="3912640"/>
              <a:ext cx="533377" cy="533377"/>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62722" y="2528621"/>
              <a:ext cx="665843" cy="665843"/>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02301" y="2542518"/>
              <a:ext cx="665843" cy="665843"/>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055319" y="3912640"/>
              <a:ext cx="486947" cy="573330"/>
            </a:xfrm>
            <a:prstGeom prst="rect">
              <a:avLst/>
            </a:prstGeom>
          </p:spPr>
        </p:pic>
      </p:grpSp>
      <p:grpSp>
        <p:nvGrpSpPr>
          <p:cNvPr id="3" name="Group 2"/>
          <p:cNvGrpSpPr/>
          <p:nvPr/>
        </p:nvGrpSpPr>
        <p:grpSpPr>
          <a:xfrm>
            <a:off x="3431678" y="2245179"/>
            <a:ext cx="7767045" cy="3739243"/>
            <a:chOff x="2226041" y="1975756"/>
            <a:chExt cx="7767045" cy="3739243"/>
          </a:xfrm>
        </p:grpSpPr>
        <p:sp>
          <p:nvSpPr>
            <p:cNvPr id="13" name="Rounded Rectangle 12"/>
            <p:cNvSpPr/>
            <p:nvPr/>
          </p:nvSpPr>
          <p:spPr>
            <a:xfrm>
              <a:off x="2226041" y="1975756"/>
              <a:ext cx="7767045" cy="3739243"/>
            </a:xfrm>
            <a:prstGeom prst="roundRect">
              <a:avLst/>
            </a:prstGeom>
            <a:noFill/>
            <a:ln w="28575">
              <a:solidFill>
                <a:schemeClr val="accent1">
                  <a:lumMod val="60000"/>
                  <a:lumOff val="40000"/>
                </a:schemeClr>
              </a:solidFill>
            </a:ln>
          </p:spPr>
          <p:style>
            <a:lnRef idx="2">
              <a:schemeClr val="dk1"/>
            </a:lnRef>
            <a:fillRef idx="1">
              <a:schemeClr val="lt1"/>
            </a:fillRef>
            <a:effectRef idx="0">
              <a:schemeClr val="dk1"/>
            </a:effectRef>
            <a:fontRef idx="minor">
              <a:schemeClr val="dk1"/>
            </a:fontRef>
          </p:style>
          <p:txBody>
            <a:bodyPr rtlCol="0" anchor="t"/>
            <a:lstStyle/>
            <a:p>
              <a:pPr algn="ctr"/>
              <a:endParaRPr lang="en-US" dirty="0">
                <a:solidFill>
                  <a:srgbClr val="3F5364"/>
                </a:solidFill>
              </a:endParaRPr>
            </a:p>
          </p:txBody>
        </p:sp>
        <p:pic>
          <p:nvPicPr>
            <p:cNvPr id="14" name="Bild 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19695" y="4863323"/>
              <a:ext cx="1179736" cy="679485"/>
            </a:xfrm>
            <a:prstGeom prst="rect">
              <a:avLst/>
            </a:prstGeom>
          </p:spPr>
        </p:pic>
      </p:grpSp>
    </p:spTree>
    <p:extLst>
      <p:ext uri="{BB962C8B-B14F-4D97-AF65-F5344CB8AC3E}">
        <p14:creationId xmlns:p14="http://schemas.microsoft.com/office/powerpoint/2010/main" val="2210794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InSpec</a:t>
            </a:r>
            <a:r>
              <a:rPr lang="en-US" dirty="0" smtClean="0"/>
              <a:t> Profiles</a:t>
            </a:r>
            <a:endParaRPr lang="en-US" dirty="0"/>
          </a:p>
        </p:txBody>
      </p:sp>
      <p:sp>
        <p:nvSpPr>
          <p:cNvPr id="4" name="Text Placeholder 3"/>
          <p:cNvSpPr>
            <a:spLocks noGrp="1"/>
          </p:cNvSpPr>
          <p:nvPr>
            <p:ph type="body" sz="quarter" idx="10"/>
          </p:nvPr>
        </p:nvSpPr>
        <p:spPr/>
        <p:txBody>
          <a:bodyPr/>
          <a:lstStyle/>
          <a:p>
            <a:r>
              <a:rPr lang="en-US" sz="3200" dirty="0" err="1">
                <a:solidFill>
                  <a:srgbClr val="000000"/>
                </a:solidFill>
                <a:latin typeface="Monaco"/>
              </a:rPr>
              <a:t>include_controls</a:t>
            </a:r>
            <a:r>
              <a:rPr lang="en-US" sz="3200" dirty="0">
                <a:solidFill>
                  <a:srgbClr val="000000"/>
                </a:solidFill>
                <a:latin typeface="Monaco"/>
              </a:rPr>
              <a:t> </a:t>
            </a:r>
            <a:r>
              <a:rPr lang="en-US" sz="3200" dirty="0">
                <a:solidFill>
                  <a:srgbClr val="4E9A06"/>
                </a:solidFill>
                <a:latin typeface="Monaco"/>
              </a:rPr>
              <a:t>'</a:t>
            </a:r>
            <a:r>
              <a:rPr lang="en-US" sz="3200" dirty="0" err="1">
                <a:solidFill>
                  <a:srgbClr val="4E9A06"/>
                </a:solidFill>
                <a:latin typeface="Monaco"/>
              </a:rPr>
              <a:t>os</a:t>
            </a:r>
            <a:r>
              <a:rPr lang="en-US" sz="3200" dirty="0">
                <a:solidFill>
                  <a:srgbClr val="4E9A06"/>
                </a:solidFill>
                <a:latin typeface="Monaco"/>
              </a:rPr>
              <a:t>-hardening' </a:t>
            </a:r>
            <a:r>
              <a:rPr lang="en-US" sz="3200" b="1" dirty="0">
                <a:solidFill>
                  <a:srgbClr val="204A87"/>
                </a:solidFill>
                <a:latin typeface="Monaco"/>
              </a:rPr>
              <a:t>do</a:t>
            </a:r>
          </a:p>
          <a:p>
            <a:r>
              <a:rPr lang="en-US" sz="3200" dirty="0">
                <a:latin typeface="Monaco"/>
              </a:rPr>
              <a:t>  </a:t>
            </a:r>
            <a:r>
              <a:rPr lang="en-US" sz="3200" dirty="0" err="1">
                <a:solidFill>
                  <a:srgbClr val="000000"/>
                </a:solidFill>
                <a:latin typeface="Monaco"/>
              </a:rPr>
              <a:t>skip_control</a:t>
            </a:r>
            <a:r>
              <a:rPr lang="en-US" sz="3200" dirty="0">
                <a:solidFill>
                  <a:srgbClr val="000000"/>
                </a:solidFill>
                <a:latin typeface="Monaco"/>
              </a:rPr>
              <a:t> </a:t>
            </a:r>
            <a:r>
              <a:rPr lang="en-US" sz="3200" dirty="0">
                <a:solidFill>
                  <a:srgbClr val="4E9A06"/>
                </a:solidFill>
                <a:latin typeface="Monaco"/>
              </a:rPr>
              <a:t>'os-06'</a:t>
            </a:r>
          </a:p>
          <a:p>
            <a:endParaRPr lang="en-US" sz="3200" dirty="0">
              <a:latin typeface="Monaco"/>
            </a:endParaRPr>
          </a:p>
          <a:p>
            <a:r>
              <a:rPr lang="en-US" sz="3200" dirty="0">
                <a:latin typeface="Monaco"/>
              </a:rPr>
              <a:t>  </a:t>
            </a:r>
            <a:r>
              <a:rPr lang="en-US" sz="3200" dirty="0">
                <a:solidFill>
                  <a:srgbClr val="000000"/>
                </a:solidFill>
                <a:latin typeface="Monaco"/>
              </a:rPr>
              <a:t>control </a:t>
            </a:r>
            <a:r>
              <a:rPr lang="en-US" sz="3200" dirty="0">
                <a:solidFill>
                  <a:srgbClr val="4E9A06"/>
                </a:solidFill>
                <a:latin typeface="Monaco"/>
              </a:rPr>
              <a:t>'os-02' </a:t>
            </a:r>
            <a:r>
              <a:rPr lang="en-US" sz="3200" b="1" dirty="0">
                <a:solidFill>
                  <a:srgbClr val="204A87"/>
                </a:solidFill>
                <a:latin typeface="Monaco"/>
              </a:rPr>
              <a:t>do</a:t>
            </a:r>
          </a:p>
          <a:p>
            <a:r>
              <a:rPr lang="mr-IN" sz="3200" dirty="0">
                <a:latin typeface="Monaco"/>
              </a:rPr>
              <a:t>    </a:t>
            </a:r>
            <a:r>
              <a:rPr lang="mr-IN" sz="3200" dirty="0">
                <a:solidFill>
                  <a:srgbClr val="000000"/>
                </a:solidFill>
                <a:latin typeface="Monaco"/>
              </a:rPr>
              <a:t>impact </a:t>
            </a:r>
            <a:r>
              <a:rPr lang="mr-IN" sz="3200" b="1" dirty="0">
                <a:solidFill>
                  <a:srgbClr val="0000CF"/>
                </a:solidFill>
                <a:latin typeface="Monaco"/>
              </a:rPr>
              <a:t>0</a:t>
            </a:r>
            <a:r>
              <a:rPr lang="mr-IN" sz="3200" b="1" dirty="0">
                <a:solidFill>
                  <a:srgbClr val="CE5C00"/>
                </a:solidFill>
                <a:latin typeface="Monaco"/>
              </a:rPr>
              <a:t>.</a:t>
            </a:r>
            <a:r>
              <a:rPr lang="mr-IN" sz="3200" b="1" dirty="0">
                <a:solidFill>
                  <a:srgbClr val="0000CF"/>
                </a:solidFill>
                <a:latin typeface="Monaco"/>
              </a:rPr>
              <a:t>7</a:t>
            </a:r>
          </a:p>
          <a:p>
            <a:r>
              <a:rPr lang="mr-IN" sz="3200" dirty="0">
                <a:latin typeface="Monaco"/>
              </a:rPr>
              <a:t>  </a:t>
            </a:r>
            <a:r>
              <a:rPr lang="mr-IN" sz="3200" b="1" dirty="0">
                <a:solidFill>
                  <a:srgbClr val="204A87"/>
                </a:solidFill>
                <a:latin typeface="Monaco"/>
              </a:rPr>
              <a:t>end</a:t>
            </a:r>
          </a:p>
          <a:p>
            <a:r>
              <a:rPr lang="en-US" sz="3200" b="1" dirty="0">
                <a:solidFill>
                  <a:srgbClr val="204A87"/>
                </a:solidFill>
                <a:latin typeface="Monaco"/>
              </a:rPr>
              <a:t>end</a:t>
            </a:r>
          </a:p>
          <a:p>
            <a:endParaRPr lang="en-US" sz="3200" dirty="0">
              <a:latin typeface="Monaco"/>
            </a:endParaRPr>
          </a:p>
          <a:p>
            <a:r>
              <a:rPr lang="en-US" sz="3200" dirty="0" err="1">
                <a:solidFill>
                  <a:srgbClr val="000000"/>
                </a:solidFill>
                <a:latin typeface="Monaco"/>
              </a:rPr>
              <a:t>include_controls</a:t>
            </a:r>
            <a:r>
              <a:rPr lang="en-US" sz="3200" dirty="0">
                <a:solidFill>
                  <a:srgbClr val="000000"/>
                </a:solidFill>
                <a:latin typeface="Monaco"/>
              </a:rPr>
              <a:t> </a:t>
            </a:r>
            <a:r>
              <a:rPr lang="en-US" sz="3200" dirty="0">
                <a:solidFill>
                  <a:srgbClr val="4E9A06"/>
                </a:solidFill>
                <a:latin typeface="Monaco"/>
              </a:rPr>
              <a:t>'</a:t>
            </a:r>
            <a:r>
              <a:rPr lang="en-US" sz="3200" dirty="0" err="1">
                <a:solidFill>
                  <a:srgbClr val="4E9A06"/>
                </a:solidFill>
                <a:latin typeface="Monaco"/>
              </a:rPr>
              <a:t>ssh</a:t>
            </a:r>
            <a:r>
              <a:rPr lang="en-US" sz="3200" dirty="0">
                <a:solidFill>
                  <a:srgbClr val="4E9A06"/>
                </a:solidFill>
                <a:latin typeface="Monaco"/>
              </a:rPr>
              <a:t>-hardening'</a:t>
            </a:r>
          </a:p>
          <a:p>
            <a:endParaRPr lang="en-US" dirty="0"/>
          </a:p>
        </p:txBody>
      </p:sp>
    </p:spTree>
    <p:extLst>
      <p:ext uri="{BB962C8B-B14F-4D97-AF65-F5344CB8AC3E}">
        <p14:creationId xmlns:p14="http://schemas.microsoft.com/office/powerpoint/2010/main" val="1822887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Demo</a:t>
            </a:r>
            <a:endParaRPr lang="en-US" dirty="0"/>
          </a:p>
        </p:txBody>
      </p:sp>
      <p:sp>
        <p:nvSpPr>
          <p:cNvPr id="6" name="Text Placeholder 5"/>
          <p:cNvSpPr>
            <a:spLocks noGrp="1"/>
          </p:cNvSpPr>
          <p:nvPr>
            <p:ph type="body" sz="quarter" idx="10"/>
          </p:nvPr>
        </p:nvSpPr>
        <p:spPr/>
        <p:txBody>
          <a:bodyPr/>
          <a:lstStyle/>
          <a:p>
            <a:r>
              <a:rPr lang="en-US" dirty="0" smtClean="0"/>
              <a:t>Apply the </a:t>
            </a:r>
            <a:r>
              <a:rPr lang="en-US" dirty="0"/>
              <a:t>compliance profile - </a:t>
            </a:r>
            <a:r>
              <a:rPr lang="en-US" dirty="0">
                <a:hlinkClick r:id="rId2"/>
              </a:rPr>
              <a:t>https://github.com/nathenharvey/acme-inspec-profile</a:t>
            </a:r>
            <a:r>
              <a:rPr lang="en-US" dirty="0" smtClean="0">
                <a:hlinkClick r:id="rId2"/>
              </a:rPr>
              <a:t>/</a:t>
            </a:r>
            <a:endParaRPr lang="en-US" dirty="0" smtClean="0"/>
          </a:p>
          <a:p>
            <a:r>
              <a:rPr lang="en-US" dirty="0" smtClean="0"/>
              <a:t>Remediate the issues with cookbooks from the Supermarket</a:t>
            </a:r>
            <a:endParaRPr lang="en-US" dirty="0"/>
          </a:p>
        </p:txBody>
      </p:sp>
    </p:spTree>
    <p:extLst>
      <p:ext uri="{BB962C8B-B14F-4D97-AF65-F5344CB8AC3E}">
        <p14:creationId xmlns:p14="http://schemas.microsoft.com/office/powerpoint/2010/main" val="4228120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Nathen Harvey</a:t>
            </a:r>
            <a:endParaRPr lang="en-US" dirty="0"/>
          </a:p>
        </p:txBody>
      </p:sp>
      <p:sp>
        <p:nvSpPr>
          <p:cNvPr id="3" name="Text Placeholder 2"/>
          <p:cNvSpPr>
            <a:spLocks noGrp="1"/>
          </p:cNvSpPr>
          <p:nvPr>
            <p:ph type="body" sz="quarter" idx="10"/>
          </p:nvPr>
        </p:nvSpPr>
        <p:spPr/>
        <p:txBody>
          <a:bodyPr/>
          <a:lstStyle/>
          <a:p>
            <a:pPr marL="0" indent="0">
              <a:buNone/>
            </a:pPr>
            <a:r>
              <a:rPr lang="en-US" dirty="0"/>
              <a:t>VP, Community Development at Chef</a:t>
            </a:r>
          </a:p>
          <a:p>
            <a:pPr marL="0" indent="0">
              <a:buNone/>
            </a:pPr>
            <a:r>
              <a:rPr lang="en-US" dirty="0"/>
              <a:t>Co-host of the Food Fight Show Podcast</a:t>
            </a:r>
          </a:p>
          <a:p>
            <a:pPr marL="0" indent="0">
              <a:buNone/>
            </a:pPr>
            <a:endParaRPr lang="en-US" dirty="0"/>
          </a:p>
          <a:p>
            <a:pPr marL="0" indent="0">
              <a:buNone/>
            </a:pPr>
            <a:r>
              <a:rPr lang="en-US" dirty="0"/>
              <a:t>Occasional farmer – </a:t>
            </a:r>
            <a:r>
              <a:rPr lang="en-US" dirty="0">
                <a:hlinkClick r:id="rId2"/>
              </a:rPr>
              <a:t>http://</a:t>
            </a:r>
            <a:r>
              <a:rPr lang="en-US" dirty="0" smtClean="0">
                <a:hlinkClick r:id="rId2"/>
              </a:rPr>
              <a:t>ei.chef.io</a:t>
            </a:r>
            <a:r>
              <a:rPr lang="en-US" dirty="0" smtClean="0"/>
              <a:t> </a:t>
            </a:r>
            <a:endParaRPr lang="en-US" dirty="0"/>
          </a:p>
          <a:p>
            <a:pPr marL="0" indent="0">
              <a:buNone/>
            </a:pPr>
            <a:r>
              <a:rPr lang="en-US" dirty="0"/>
              <a:t>Love eggs – </a:t>
            </a:r>
            <a:r>
              <a:rPr lang="en-US" dirty="0">
                <a:hlinkClick r:id="rId3"/>
              </a:rPr>
              <a:t>http://</a:t>
            </a:r>
            <a:r>
              <a:rPr lang="en-US" dirty="0" smtClean="0">
                <a:hlinkClick r:id="rId3"/>
              </a:rPr>
              <a:t>eggs.chef.io</a:t>
            </a:r>
            <a:r>
              <a:rPr lang="en-US" dirty="0" smtClean="0"/>
              <a:t> </a:t>
            </a:r>
            <a:endParaRPr lang="en-US" dirty="0"/>
          </a:p>
          <a:p>
            <a:pPr marL="0" indent="0">
              <a:buNone/>
            </a:pPr>
            <a:r>
              <a:rPr lang="en-US" dirty="0"/>
              <a:t>#</a:t>
            </a:r>
            <a:r>
              <a:rPr lang="en-US" dirty="0" err="1"/>
              <a:t>hugops</a:t>
            </a:r>
            <a:r>
              <a:rPr lang="en-US" dirty="0"/>
              <a:t> – </a:t>
            </a:r>
            <a:r>
              <a:rPr lang="en-US" dirty="0">
                <a:hlinkClick r:id="rId4"/>
              </a:rPr>
              <a:t>http://</a:t>
            </a:r>
            <a:r>
              <a:rPr lang="en-US" dirty="0" smtClean="0">
                <a:hlinkClick r:id="rId4"/>
              </a:rPr>
              <a:t>hugops.chef.io</a:t>
            </a:r>
            <a:r>
              <a:rPr lang="en-US" dirty="0" smtClean="0"/>
              <a:t>  </a:t>
            </a:r>
            <a:endParaRPr lang="en-US" dirty="0"/>
          </a:p>
          <a:p>
            <a:pPr marL="0" indent="0">
              <a:buNone/>
            </a:pPr>
            <a:endParaRPr lang="en-US" dirty="0"/>
          </a:p>
          <a:p>
            <a:pPr marL="0" indent="0">
              <a:buNone/>
            </a:pPr>
            <a:r>
              <a:rPr lang="en-US" dirty="0">
                <a:hlinkClick r:id="rId5"/>
              </a:rPr>
              <a:t>@</a:t>
            </a:r>
            <a:r>
              <a:rPr lang="en-US" dirty="0" err="1">
                <a:hlinkClick r:id="rId5"/>
              </a:rPr>
              <a:t>nathenharvey</a:t>
            </a:r>
            <a:endParaRPr lang="en-US" dirty="0"/>
          </a:p>
          <a:p>
            <a:pPr marL="0" indent="0">
              <a:buNone/>
            </a:pPr>
            <a:r>
              <a:rPr lang="en-US" dirty="0" err="1"/>
              <a:t>nharvey@chef.io</a:t>
            </a:r>
            <a:endParaRPr lang="en-US" dirty="0"/>
          </a:p>
          <a:p>
            <a:pPr marL="0" indent="0">
              <a:buNone/>
            </a:pPr>
            <a:endParaRPr lang="en-US" dirty="0"/>
          </a:p>
        </p:txBody>
      </p:sp>
      <p:pic>
        <p:nvPicPr>
          <p:cNvPr id="4" name="Picture 3" descr="nathen_bw_red.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582673" y="541421"/>
            <a:ext cx="2435726" cy="2435726"/>
          </a:xfrm>
          <a:prstGeom prst="rect">
            <a:avLst/>
          </a:prstGeom>
        </p:spPr>
      </p:pic>
      <p:pic>
        <p:nvPicPr>
          <p:cNvPr id="5" name="Picture 4" descr="foodfight_header.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1532106" y="5222224"/>
            <a:ext cx="2449763" cy="1259878"/>
          </a:xfrm>
          <a:prstGeom prst="rect">
            <a:avLst/>
          </a:prstGeom>
        </p:spPr>
      </p:pic>
    </p:spTree>
    <p:extLst>
      <p:ext uri="{BB962C8B-B14F-4D97-AF65-F5344CB8AC3E}">
        <p14:creationId xmlns:p14="http://schemas.microsoft.com/office/powerpoint/2010/main" val="4257326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5" descr="InSpec_Regular.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72388" y="367967"/>
            <a:ext cx="9685624" cy="2374524"/>
          </a:xfrm>
          <a:prstGeom prst="rect">
            <a:avLst/>
          </a:prstGeom>
        </p:spPr>
      </p:pic>
      <p:sp>
        <p:nvSpPr>
          <p:cNvPr id="6" name="TextBox 5"/>
          <p:cNvSpPr txBox="1"/>
          <p:nvPr/>
        </p:nvSpPr>
        <p:spPr>
          <a:xfrm>
            <a:off x="2472388" y="3117674"/>
            <a:ext cx="9685624" cy="3693319"/>
          </a:xfrm>
          <a:prstGeom prst="rect">
            <a:avLst/>
          </a:prstGeom>
          <a:noFill/>
        </p:spPr>
        <p:txBody>
          <a:bodyPr wrap="square" lIns="0" tIns="0" rIns="0" bIns="0" rtlCol="0">
            <a:spAutoFit/>
          </a:bodyPr>
          <a:lstStyle/>
          <a:p>
            <a:pPr algn="ctr"/>
            <a:r>
              <a:rPr lang="en-US" sz="4800" dirty="0" err="1">
                <a:solidFill>
                  <a:schemeClr val="accent2"/>
                </a:solidFill>
                <a:latin typeface="Gill Sans Light"/>
                <a:cs typeface="Gill Sans Light"/>
              </a:rPr>
              <a:t>InSpec</a:t>
            </a:r>
            <a:r>
              <a:rPr lang="en-US" sz="4800" dirty="0">
                <a:solidFill>
                  <a:schemeClr val="accent2"/>
                </a:solidFill>
                <a:latin typeface="Gill Sans Light"/>
                <a:cs typeface="Gill Sans Light"/>
              </a:rPr>
              <a:t> is compliance as code – a human-readable language for automating the continuous testing and compliance auditing of your entire infrastructure. </a:t>
            </a:r>
            <a:endParaRPr lang="en-US" sz="4800" dirty="0" smtClean="0">
              <a:solidFill>
                <a:schemeClr val="accent2"/>
              </a:solidFill>
              <a:latin typeface="Gill Sans Light"/>
              <a:cs typeface="Gill Sans Light"/>
            </a:endParaRPr>
          </a:p>
        </p:txBody>
      </p:sp>
    </p:spTree>
    <p:extLst>
      <p:ext uri="{BB962C8B-B14F-4D97-AF65-F5344CB8AC3E}">
        <p14:creationId xmlns:p14="http://schemas.microsoft.com/office/powerpoint/2010/main" val="734843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731522" y="329563"/>
            <a:ext cx="13167360" cy="1371840"/>
          </a:xfrm>
          <a:prstGeom prst="rect">
            <a:avLst/>
          </a:prstGeom>
          <a:noFill/>
          <a:ln>
            <a:noFill/>
          </a:ln>
        </p:spPr>
        <p:txBody>
          <a:bodyPr lIns="146280" tIns="146280" rIns="146280" bIns="146280" anchor="t" anchorCtr="0">
            <a:noAutofit/>
          </a:bodyPr>
          <a:lstStyle/>
          <a:p>
            <a:pPr>
              <a:buSzPct val="25000"/>
            </a:pPr>
            <a:r>
              <a:rPr lang="en" i="0" u="none" strike="noStrike" cap="none">
                <a:solidFill>
                  <a:srgbClr val="435464"/>
                </a:solidFill>
                <a:latin typeface="Gill Sans"/>
                <a:ea typeface="Gill Sans"/>
                <a:cs typeface="Gill Sans"/>
                <a:sym typeface="Gill Sans"/>
              </a:rPr>
              <a:t>InSpec: Turn </a:t>
            </a:r>
            <a:r>
              <a:rPr lang="en">
                <a:latin typeface="Gill Sans"/>
                <a:ea typeface="Gill Sans"/>
                <a:cs typeface="Gill Sans"/>
                <a:sym typeface="Gill Sans"/>
              </a:rPr>
              <a:t>s</a:t>
            </a:r>
            <a:r>
              <a:rPr lang="en" i="0" u="none" strike="noStrike" cap="none">
                <a:solidFill>
                  <a:srgbClr val="435464"/>
                </a:solidFill>
                <a:latin typeface="Gill Sans"/>
                <a:ea typeface="Gill Sans"/>
                <a:cs typeface="Gill Sans"/>
                <a:sym typeface="Gill Sans"/>
              </a:rPr>
              <a:t>ecurity and </a:t>
            </a:r>
            <a:r>
              <a:rPr lang="en">
                <a:latin typeface="Gill Sans"/>
                <a:ea typeface="Gill Sans"/>
                <a:cs typeface="Gill Sans"/>
                <a:sym typeface="Gill Sans"/>
              </a:rPr>
              <a:t>c</a:t>
            </a:r>
            <a:r>
              <a:rPr lang="en" i="0" u="none" strike="noStrike" cap="none">
                <a:solidFill>
                  <a:srgbClr val="435464"/>
                </a:solidFill>
                <a:latin typeface="Gill Sans"/>
                <a:ea typeface="Gill Sans"/>
                <a:cs typeface="Gill Sans"/>
                <a:sym typeface="Gill Sans"/>
              </a:rPr>
              <a:t>ompliance into </a:t>
            </a:r>
            <a:r>
              <a:rPr lang="en">
                <a:latin typeface="Gill Sans"/>
                <a:ea typeface="Gill Sans"/>
                <a:cs typeface="Gill Sans"/>
                <a:sym typeface="Gill Sans"/>
              </a:rPr>
              <a:t>c</a:t>
            </a:r>
            <a:r>
              <a:rPr lang="en" i="0" u="none" strike="noStrike" cap="none">
                <a:solidFill>
                  <a:srgbClr val="435464"/>
                </a:solidFill>
                <a:latin typeface="Gill Sans"/>
                <a:ea typeface="Gill Sans"/>
                <a:cs typeface="Gill Sans"/>
                <a:sym typeface="Gill Sans"/>
              </a:rPr>
              <a:t>ode</a:t>
            </a:r>
          </a:p>
        </p:txBody>
      </p:sp>
      <p:sp>
        <p:nvSpPr>
          <p:cNvPr id="109" name="Shape 109"/>
          <p:cNvSpPr txBox="1">
            <a:spLocks noGrp="1"/>
          </p:cNvSpPr>
          <p:nvPr>
            <p:ph type="body" idx="1"/>
          </p:nvPr>
        </p:nvSpPr>
        <p:spPr>
          <a:xfrm>
            <a:off x="195749" y="2166099"/>
            <a:ext cx="6319200" cy="5431200"/>
          </a:xfrm>
          <a:prstGeom prst="rect">
            <a:avLst/>
          </a:prstGeom>
          <a:noFill/>
          <a:ln>
            <a:noFill/>
          </a:ln>
        </p:spPr>
        <p:txBody>
          <a:bodyPr lIns="146280" tIns="146280" rIns="146280" bIns="146280" anchor="t" anchorCtr="0">
            <a:noAutofit/>
          </a:bodyPr>
          <a:lstStyle/>
          <a:p>
            <a:pPr marL="467360" indent="-365760">
              <a:spcBef>
                <a:spcPts val="0"/>
              </a:spcBef>
              <a:buFont typeface="Gill Sans"/>
              <a:buChar char="•"/>
            </a:pPr>
            <a:r>
              <a:rPr lang="en" sz="2900">
                <a:latin typeface="Gill Sans"/>
                <a:ea typeface="Gill Sans"/>
                <a:cs typeface="Gill Sans"/>
                <a:sym typeface="Gill Sans"/>
              </a:rPr>
              <a:t>Translate compliance into Code</a:t>
            </a:r>
          </a:p>
          <a:p>
            <a:pPr marL="467360" indent="-365760">
              <a:spcBef>
                <a:spcPts val="0"/>
              </a:spcBef>
              <a:buFont typeface="Gill Sans"/>
              <a:buChar char="•"/>
            </a:pPr>
            <a:r>
              <a:rPr lang="en" sz="2900">
                <a:latin typeface="Gill Sans"/>
                <a:ea typeface="Gill Sans"/>
                <a:cs typeface="Gill Sans"/>
                <a:sym typeface="Gill Sans"/>
              </a:rPr>
              <a:t>Clearly express statements of policy</a:t>
            </a:r>
          </a:p>
          <a:p>
            <a:pPr marL="467360" indent="-365760">
              <a:spcBef>
                <a:spcPts val="0"/>
              </a:spcBef>
              <a:buFont typeface="Gill Sans"/>
              <a:buChar char="•"/>
            </a:pPr>
            <a:r>
              <a:rPr lang="en" sz="2900">
                <a:latin typeface="Gill Sans"/>
                <a:ea typeface="Gill Sans"/>
                <a:cs typeface="Gill Sans"/>
                <a:sym typeface="Gill Sans"/>
              </a:rPr>
              <a:t>Move risk to build/test from runtime</a:t>
            </a:r>
          </a:p>
          <a:p>
            <a:pPr marL="467360" indent="-365760">
              <a:spcBef>
                <a:spcPts val="0"/>
              </a:spcBef>
              <a:buFont typeface="Gill Sans"/>
              <a:buChar char="•"/>
            </a:pPr>
            <a:r>
              <a:rPr lang="en" sz="2900">
                <a:latin typeface="Gill Sans"/>
                <a:ea typeface="Gill Sans"/>
                <a:cs typeface="Gill Sans"/>
                <a:sym typeface="Gill Sans"/>
              </a:rPr>
              <a:t>Find issues early</a:t>
            </a:r>
          </a:p>
          <a:p>
            <a:pPr marL="467360" indent="-365760">
              <a:spcBef>
                <a:spcPts val="0"/>
              </a:spcBef>
              <a:buFont typeface="Gill Sans"/>
              <a:buChar char="•"/>
            </a:pPr>
            <a:r>
              <a:rPr lang="en" sz="2900">
                <a:latin typeface="Gill Sans"/>
                <a:ea typeface="Gill Sans"/>
                <a:cs typeface="Gill Sans"/>
                <a:sym typeface="Gill Sans"/>
              </a:rPr>
              <a:t>Write code quickly</a:t>
            </a:r>
          </a:p>
          <a:p>
            <a:pPr marL="467360" indent="-365760">
              <a:spcBef>
                <a:spcPts val="0"/>
              </a:spcBef>
              <a:buFont typeface="Gill Sans"/>
              <a:buChar char="•"/>
            </a:pPr>
            <a:r>
              <a:rPr lang="en" sz="2900">
                <a:latin typeface="Gill Sans"/>
                <a:ea typeface="Gill Sans"/>
                <a:cs typeface="Gill Sans"/>
                <a:sym typeface="Gill Sans"/>
              </a:rPr>
              <a:t>Run code anywhere</a:t>
            </a:r>
          </a:p>
          <a:p>
            <a:pPr marL="467360" indent="-365760">
              <a:spcBef>
                <a:spcPts val="0"/>
              </a:spcBef>
              <a:buFont typeface="Gill Sans"/>
              <a:buChar char="•"/>
            </a:pPr>
            <a:r>
              <a:rPr lang="en" sz="2900">
                <a:latin typeface="Gill Sans"/>
                <a:ea typeface="Gill Sans"/>
                <a:cs typeface="Gill Sans"/>
                <a:sym typeface="Gill Sans"/>
              </a:rPr>
              <a:t>Inspect machines, data and APIs</a:t>
            </a:r>
          </a:p>
        </p:txBody>
      </p:sp>
      <p:grpSp>
        <p:nvGrpSpPr>
          <p:cNvPr id="110" name="Shape 110"/>
          <p:cNvGrpSpPr/>
          <p:nvPr/>
        </p:nvGrpSpPr>
        <p:grpSpPr>
          <a:xfrm>
            <a:off x="11592126" y="7257755"/>
            <a:ext cx="2924845" cy="727949"/>
            <a:chOff x="9004575" y="6983800"/>
            <a:chExt cx="3766800" cy="937500"/>
          </a:xfrm>
        </p:grpSpPr>
        <p:sp>
          <p:nvSpPr>
            <p:cNvPr id="111" name="Shape 111"/>
            <p:cNvSpPr/>
            <p:nvPr/>
          </p:nvSpPr>
          <p:spPr>
            <a:xfrm>
              <a:off x="9004575" y="6983800"/>
              <a:ext cx="3766800" cy="937500"/>
            </a:xfrm>
            <a:prstGeom prst="rect">
              <a:avLst/>
            </a:prstGeom>
            <a:solidFill>
              <a:schemeClr val="lt1"/>
            </a:solidFill>
            <a:ln>
              <a:noFill/>
            </a:ln>
          </p:spPr>
          <p:txBody>
            <a:bodyPr lIns="57150" tIns="57150" rIns="57150" bIns="57150" anchor="ctr" anchorCtr="0">
              <a:noAutofit/>
            </a:bodyPr>
            <a:lstStyle/>
            <a:p>
              <a:endParaRPr/>
            </a:p>
          </p:txBody>
        </p:sp>
        <p:pic>
          <p:nvPicPr>
            <p:cNvPr id="112" name="Shape 112"/>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9008601" y="6987699"/>
              <a:ext cx="3756848" cy="921400"/>
            </a:xfrm>
            <a:prstGeom prst="rect">
              <a:avLst/>
            </a:prstGeom>
            <a:noFill/>
            <a:ln>
              <a:noFill/>
            </a:ln>
          </p:spPr>
        </p:pic>
      </p:grpSp>
      <p:pic>
        <p:nvPicPr>
          <p:cNvPr id="113" name="Shape 113"/>
          <p:cNvPicPr preferRelativeResize="0"/>
          <p:nvPr/>
        </p:nvPicPr>
        <p:blipFill>
          <a:blip r:embed="rId4">
            <a:alphaModFix/>
          </a:blip>
          <a:stretch>
            <a:fillRect/>
          </a:stretch>
        </p:blipFill>
        <p:spPr>
          <a:xfrm>
            <a:off x="6491425" y="4110425"/>
            <a:ext cx="7734674" cy="2902328"/>
          </a:xfrm>
          <a:prstGeom prst="rect">
            <a:avLst/>
          </a:prstGeom>
          <a:noFill/>
          <a:ln w="9525" cap="flat" cmpd="sng">
            <a:solidFill>
              <a:srgbClr val="434343"/>
            </a:solidFill>
            <a:prstDash val="solid"/>
            <a:round/>
            <a:headEnd type="none" w="med" len="med"/>
            <a:tailEnd type="none" w="med" len="med"/>
          </a:ln>
        </p:spPr>
      </p:pic>
      <p:sp>
        <p:nvSpPr>
          <p:cNvPr id="114" name="Shape 114"/>
          <p:cNvSpPr txBox="1"/>
          <p:nvPr/>
        </p:nvSpPr>
        <p:spPr>
          <a:xfrm>
            <a:off x="6491424" y="3681274"/>
            <a:ext cx="4986720" cy="482400"/>
          </a:xfrm>
          <a:prstGeom prst="rect">
            <a:avLst/>
          </a:prstGeom>
          <a:noFill/>
          <a:ln>
            <a:noFill/>
          </a:ln>
        </p:spPr>
        <p:txBody>
          <a:bodyPr lIns="91440" tIns="91440" rIns="91440" bIns="91440" anchor="t" anchorCtr="0">
            <a:noAutofit/>
          </a:bodyPr>
          <a:lstStyle/>
          <a:p>
            <a:r>
              <a:rPr lang="en" sz="1800">
                <a:solidFill>
                  <a:srgbClr val="999999"/>
                </a:solidFill>
              </a:rPr>
              <a:t>A simple example of an InSpec CIS rule</a:t>
            </a:r>
          </a:p>
        </p:txBody>
      </p:sp>
      <p:sp>
        <p:nvSpPr>
          <p:cNvPr id="115" name="Shape 115"/>
          <p:cNvSpPr txBox="1"/>
          <p:nvPr/>
        </p:nvSpPr>
        <p:spPr>
          <a:xfrm>
            <a:off x="6491424" y="1295274"/>
            <a:ext cx="6319200" cy="482400"/>
          </a:xfrm>
          <a:prstGeom prst="rect">
            <a:avLst/>
          </a:prstGeom>
          <a:noFill/>
          <a:ln>
            <a:noFill/>
          </a:ln>
        </p:spPr>
        <p:txBody>
          <a:bodyPr lIns="91440" tIns="91440" rIns="91440" bIns="91440" anchor="t" anchorCtr="0">
            <a:noAutofit/>
          </a:bodyPr>
          <a:lstStyle/>
          <a:p>
            <a:r>
              <a:rPr lang="en" sz="1800">
                <a:solidFill>
                  <a:srgbClr val="999999"/>
                </a:solidFill>
              </a:rPr>
              <a:t>Part of a process of continuous compliance</a:t>
            </a:r>
          </a:p>
        </p:txBody>
      </p:sp>
      <p:grpSp>
        <p:nvGrpSpPr>
          <p:cNvPr id="116" name="Shape 116"/>
          <p:cNvGrpSpPr/>
          <p:nvPr/>
        </p:nvGrpSpPr>
        <p:grpSpPr>
          <a:xfrm>
            <a:off x="6350750" y="2012025"/>
            <a:ext cx="8163774" cy="1131800"/>
            <a:chOff x="6350750" y="2357925"/>
            <a:chExt cx="8163775" cy="1131800"/>
          </a:xfrm>
        </p:grpSpPr>
        <p:pic>
          <p:nvPicPr>
            <p:cNvPr id="117" name="Shape 117"/>
            <p:cNvPicPr preferRelativeResize="0"/>
            <p:nvPr/>
          </p:nvPicPr>
          <p:blipFill>
            <a:blip r:embed="rId5">
              <a:alphaModFix/>
            </a:blip>
            <a:stretch>
              <a:fillRect/>
            </a:stretch>
          </p:blipFill>
          <p:spPr>
            <a:xfrm>
              <a:off x="6692437" y="2795068"/>
              <a:ext cx="700214" cy="694656"/>
            </a:xfrm>
            <a:prstGeom prst="rect">
              <a:avLst/>
            </a:prstGeom>
            <a:noFill/>
            <a:ln>
              <a:noFill/>
            </a:ln>
          </p:spPr>
        </p:pic>
        <p:pic>
          <p:nvPicPr>
            <p:cNvPr id="118" name="Shape 118"/>
            <p:cNvPicPr preferRelativeResize="0"/>
            <p:nvPr/>
          </p:nvPicPr>
          <p:blipFill>
            <a:blip r:embed="rId6">
              <a:alphaModFix/>
            </a:blip>
            <a:stretch>
              <a:fillRect/>
            </a:stretch>
          </p:blipFill>
          <p:spPr>
            <a:xfrm>
              <a:off x="8245082" y="2800625"/>
              <a:ext cx="916947" cy="689099"/>
            </a:xfrm>
            <a:prstGeom prst="rect">
              <a:avLst/>
            </a:prstGeom>
            <a:noFill/>
            <a:ln>
              <a:noFill/>
            </a:ln>
          </p:spPr>
        </p:pic>
        <p:pic>
          <p:nvPicPr>
            <p:cNvPr id="119" name="Shape 119"/>
            <p:cNvPicPr preferRelativeResize="0"/>
            <p:nvPr/>
          </p:nvPicPr>
          <p:blipFill>
            <a:blip r:embed="rId7">
              <a:alphaModFix/>
            </a:blip>
            <a:stretch>
              <a:fillRect/>
            </a:stretch>
          </p:blipFill>
          <p:spPr>
            <a:xfrm>
              <a:off x="10014459" y="2833969"/>
              <a:ext cx="939176" cy="655755"/>
            </a:xfrm>
            <a:prstGeom prst="rect">
              <a:avLst/>
            </a:prstGeom>
            <a:noFill/>
            <a:ln>
              <a:noFill/>
            </a:ln>
          </p:spPr>
        </p:pic>
        <p:pic>
          <p:nvPicPr>
            <p:cNvPr id="120" name="Shape 120"/>
            <p:cNvPicPr preferRelativeResize="0"/>
            <p:nvPr/>
          </p:nvPicPr>
          <p:blipFill>
            <a:blip r:embed="rId8">
              <a:alphaModFix/>
            </a:blip>
            <a:stretch>
              <a:fillRect/>
            </a:stretch>
          </p:blipFill>
          <p:spPr>
            <a:xfrm>
              <a:off x="11806066" y="2789511"/>
              <a:ext cx="700214" cy="700213"/>
            </a:xfrm>
            <a:prstGeom prst="rect">
              <a:avLst/>
            </a:prstGeom>
            <a:noFill/>
            <a:ln>
              <a:noFill/>
            </a:ln>
          </p:spPr>
        </p:pic>
        <p:pic>
          <p:nvPicPr>
            <p:cNvPr id="121" name="Shape 121"/>
            <p:cNvPicPr preferRelativeResize="0"/>
            <p:nvPr/>
          </p:nvPicPr>
          <p:blipFill>
            <a:blip r:embed="rId9">
              <a:alphaModFix/>
            </a:blip>
            <a:stretch>
              <a:fillRect/>
            </a:stretch>
          </p:blipFill>
          <p:spPr>
            <a:xfrm>
              <a:off x="13358710" y="2761725"/>
              <a:ext cx="928062" cy="728000"/>
            </a:xfrm>
            <a:prstGeom prst="rect">
              <a:avLst/>
            </a:prstGeom>
            <a:noFill/>
            <a:ln>
              <a:noFill/>
            </a:ln>
          </p:spPr>
        </p:pic>
        <p:sp>
          <p:nvSpPr>
            <p:cNvPr id="122" name="Shape 122"/>
            <p:cNvSpPr/>
            <p:nvPr/>
          </p:nvSpPr>
          <p:spPr>
            <a:xfrm>
              <a:off x="7653117" y="2964875"/>
              <a:ext cx="331500" cy="331500"/>
            </a:xfrm>
            <a:prstGeom prst="rightArrow">
              <a:avLst>
                <a:gd name="adj1" fmla="val 50000"/>
                <a:gd name="adj2" fmla="val 50000"/>
              </a:avLst>
            </a:prstGeom>
            <a:noFill/>
            <a:ln w="38100" cap="flat" cmpd="sng">
              <a:solidFill>
                <a:schemeClr val="accent6"/>
              </a:solidFill>
              <a:prstDash val="solid"/>
              <a:round/>
              <a:headEnd type="none" w="med" len="med"/>
              <a:tailEnd type="none" w="med" len="med"/>
            </a:ln>
          </p:spPr>
          <p:txBody>
            <a:bodyPr lIns="57150" tIns="57150" rIns="57150" bIns="57150" anchor="ctr" anchorCtr="0">
              <a:noAutofit/>
            </a:bodyPr>
            <a:lstStyle/>
            <a:p>
              <a:endParaRPr/>
            </a:p>
          </p:txBody>
        </p:sp>
        <p:sp>
          <p:nvSpPr>
            <p:cNvPr id="123" name="Shape 123"/>
            <p:cNvSpPr/>
            <p:nvPr/>
          </p:nvSpPr>
          <p:spPr>
            <a:xfrm>
              <a:off x="9422494" y="2964875"/>
              <a:ext cx="331500" cy="331500"/>
            </a:xfrm>
            <a:prstGeom prst="rightArrow">
              <a:avLst>
                <a:gd name="adj1" fmla="val 50000"/>
                <a:gd name="adj2" fmla="val 50000"/>
              </a:avLst>
            </a:prstGeom>
            <a:noFill/>
            <a:ln w="38100" cap="flat" cmpd="sng">
              <a:solidFill>
                <a:schemeClr val="accent6"/>
              </a:solidFill>
              <a:prstDash val="solid"/>
              <a:round/>
              <a:headEnd type="none" w="med" len="med"/>
              <a:tailEnd type="none" w="med" len="med"/>
            </a:ln>
          </p:spPr>
          <p:txBody>
            <a:bodyPr lIns="57150" tIns="57150" rIns="57150" bIns="57150" anchor="ctr" anchorCtr="0">
              <a:noAutofit/>
            </a:bodyPr>
            <a:lstStyle/>
            <a:p>
              <a:endParaRPr/>
            </a:p>
          </p:txBody>
        </p:sp>
        <p:sp>
          <p:nvSpPr>
            <p:cNvPr id="124" name="Shape 124"/>
            <p:cNvSpPr/>
            <p:nvPr/>
          </p:nvSpPr>
          <p:spPr>
            <a:xfrm>
              <a:off x="11214101" y="2964875"/>
              <a:ext cx="331500" cy="331500"/>
            </a:xfrm>
            <a:prstGeom prst="rightArrow">
              <a:avLst>
                <a:gd name="adj1" fmla="val 50000"/>
                <a:gd name="adj2" fmla="val 50000"/>
              </a:avLst>
            </a:prstGeom>
            <a:noFill/>
            <a:ln w="38100" cap="flat" cmpd="sng">
              <a:solidFill>
                <a:schemeClr val="accent6"/>
              </a:solidFill>
              <a:prstDash val="solid"/>
              <a:round/>
              <a:headEnd type="none" w="med" len="med"/>
              <a:tailEnd type="none" w="med" len="med"/>
            </a:ln>
          </p:spPr>
          <p:txBody>
            <a:bodyPr lIns="57150" tIns="57150" rIns="57150" bIns="57150" anchor="ctr" anchorCtr="0">
              <a:noAutofit/>
            </a:bodyPr>
            <a:lstStyle/>
            <a:p>
              <a:endParaRPr/>
            </a:p>
          </p:txBody>
        </p:sp>
        <p:sp>
          <p:nvSpPr>
            <p:cNvPr id="125" name="Shape 125"/>
            <p:cNvSpPr/>
            <p:nvPr/>
          </p:nvSpPr>
          <p:spPr>
            <a:xfrm>
              <a:off x="12766745" y="2964875"/>
              <a:ext cx="331500" cy="331500"/>
            </a:xfrm>
            <a:prstGeom prst="rightArrow">
              <a:avLst>
                <a:gd name="adj1" fmla="val 50000"/>
                <a:gd name="adj2" fmla="val 50000"/>
              </a:avLst>
            </a:prstGeom>
            <a:noFill/>
            <a:ln w="38100" cap="flat" cmpd="sng">
              <a:solidFill>
                <a:schemeClr val="accent6"/>
              </a:solidFill>
              <a:prstDash val="solid"/>
              <a:round/>
              <a:headEnd type="none" w="med" len="med"/>
              <a:tailEnd type="none" w="med" len="med"/>
            </a:ln>
          </p:spPr>
          <p:txBody>
            <a:bodyPr lIns="57150" tIns="57150" rIns="57150" bIns="57150" anchor="ctr" anchorCtr="0">
              <a:noAutofit/>
            </a:bodyPr>
            <a:lstStyle/>
            <a:p>
              <a:endParaRPr/>
            </a:p>
          </p:txBody>
        </p:sp>
        <p:sp>
          <p:nvSpPr>
            <p:cNvPr id="126" name="Shape 126"/>
            <p:cNvSpPr txBox="1"/>
            <p:nvPr/>
          </p:nvSpPr>
          <p:spPr>
            <a:xfrm>
              <a:off x="6350750" y="2357925"/>
              <a:ext cx="1383600" cy="331500"/>
            </a:xfrm>
            <a:prstGeom prst="rect">
              <a:avLst/>
            </a:prstGeom>
            <a:noFill/>
            <a:ln>
              <a:noFill/>
            </a:ln>
          </p:spPr>
          <p:txBody>
            <a:bodyPr lIns="57150" tIns="57150" rIns="57150" bIns="57150" anchor="b" anchorCtr="0">
              <a:noAutofit/>
            </a:bodyPr>
            <a:lstStyle/>
            <a:p>
              <a:pPr algn="ctr"/>
              <a:r>
                <a:rPr lang="en" sz="1400" b="1">
                  <a:solidFill>
                    <a:schemeClr val="accent3"/>
                  </a:solidFill>
                  <a:latin typeface="Gill Sans"/>
                  <a:ea typeface="Gill Sans"/>
                  <a:cs typeface="Gill Sans"/>
                  <a:sym typeface="Gill Sans"/>
                </a:rPr>
                <a:t>Scan for Compliance</a:t>
              </a:r>
            </a:p>
          </p:txBody>
        </p:sp>
        <p:sp>
          <p:nvSpPr>
            <p:cNvPr id="127" name="Shape 127"/>
            <p:cNvSpPr txBox="1"/>
            <p:nvPr/>
          </p:nvSpPr>
          <p:spPr>
            <a:xfrm>
              <a:off x="8011750" y="2357925"/>
              <a:ext cx="1383600" cy="331500"/>
            </a:xfrm>
            <a:prstGeom prst="rect">
              <a:avLst/>
            </a:prstGeom>
            <a:noFill/>
            <a:ln>
              <a:noFill/>
            </a:ln>
          </p:spPr>
          <p:txBody>
            <a:bodyPr lIns="57150" tIns="57150" rIns="57150" bIns="57150" anchor="b" anchorCtr="0">
              <a:noAutofit/>
            </a:bodyPr>
            <a:lstStyle/>
            <a:p>
              <a:pPr algn="ctr"/>
              <a:r>
                <a:rPr lang="en" sz="1400" b="1">
                  <a:solidFill>
                    <a:schemeClr val="accent1"/>
                  </a:solidFill>
                  <a:latin typeface="Gill Sans"/>
                  <a:ea typeface="Gill Sans"/>
                  <a:cs typeface="Gill Sans"/>
                  <a:sym typeface="Gill Sans"/>
                </a:rPr>
                <a:t>Build &amp; Test Locally</a:t>
              </a:r>
            </a:p>
          </p:txBody>
        </p:sp>
        <p:sp>
          <p:nvSpPr>
            <p:cNvPr id="128" name="Shape 128"/>
            <p:cNvSpPr txBox="1"/>
            <p:nvPr/>
          </p:nvSpPr>
          <p:spPr>
            <a:xfrm>
              <a:off x="9792237" y="2357925"/>
              <a:ext cx="1383600" cy="331500"/>
            </a:xfrm>
            <a:prstGeom prst="rect">
              <a:avLst/>
            </a:prstGeom>
            <a:noFill/>
            <a:ln>
              <a:noFill/>
            </a:ln>
          </p:spPr>
          <p:txBody>
            <a:bodyPr lIns="57150" tIns="57150" rIns="57150" bIns="57150" anchor="b" anchorCtr="0">
              <a:noAutofit/>
            </a:bodyPr>
            <a:lstStyle/>
            <a:p>
              <a:pPr algn="ctr"/>
              <a:r>
                <a:rPr lang="en" sz="1400" b="1">
                  <a:solidFill>
                    <a:schemeClr val="accent4"/>
                  </a:solidFill>
                  <a:latin typeface="Gill Sans"/>
                  <a:ea typeface="Gill Sans"/>
                  <a:cs typeface="Gill Sans"/>
                  <a:sym typeface="Gill Sans"/>
                </a:rPr>
                <a:t>Build &amp; Test CI/CD</a:t>
              </a:r>
            </a:p>
          </p:txBody>
        </p:sp>
        <p:sp>
          <p:nvSpPr>
            <p:cNvPr id="129" name="Shape 129"/>
            <p:cNvSpPr txBox="1"/>
            <p:nvPr/>
          </p:nvSpPr>
          <p:spPr>
            <a:xfrm>
              <a:off x="11464362" y="2357925"/>
              <a:ext cx="1383600" cy="331500"/>
            </a:xfrm>
            <a:prstGeom prst="rect">
              <a:avLst/>
            </a:prstGeom>
            <a:noFill/>
            <a:ln>
              <a:noFill/>
            </a:ln>
          </p:spPr>
          <p:txBody>
            <a:bodyPr lIns="57150" tIns="57150" rIns="57150" bIns="57150" anchor="b" anchorCtr="0">
              <a:noAutofit/>
            </a:bodyPr>
            <a:lstStyle/>
            <a:p>
              <a:pPr algn="ctr"/>
              <a:r>
                <a:rPr lang="en" sz="1400" b="1">
                  <a:solidFill>
                    <a:schemeClr val="accent5"/>
                  </a:solidFill>
                  <a:latin typeface="Gill Sans"/>
                  <a:ea typeface="Gill Sans"/>
                  <a:cs typeface="Gill Sans"/>
                  <a:sym typeface="Gill Sans"/>
                </a:rPr>
                <a:t>Remediate</a:t>
              </a:r>
            </a:p>
          </p:txBody>
        </p:sp>
        <p:sp>
          <p:nvSpPr>
            <p:cNvPr id="130" name="Shape 130"/>
            <p:cNvSpPr txBox="1"/>
            <p:nvPr/>
          </p:nvSpPr>
          <p:spPr>
            <a:xfrm>
              <a:off x="13130925" y="2357925"/>
              <a:ext cx="1383600" cy="331500"/>
            </a:xfrm>
            <a:prstGeom prst="rect">
              <a:avLst/>
            </a:prstGeom>
            <a:noFill/>
            <a:ln>
              <a:noFill/>
            </a:ln>
          </p:spPr>
          <p:txBody>
            <a:bodyPr lIns="57150" tIns="57150" rIns="57150" bIns="57150" anchor="b" anchorCtr="0">
              <a:noAutofit/>
            </a:bodyPr>
            <a:lstStyle/>
            <a:p>
              <a:pPr algn="ctr"/>
              <a:r>
                <a:rPr lang="en" sz="1400" b="1">
                  <a:solidFill>
                    <a:schemeClr val="accent2"/>
                  </a:solidFill>
                  <a:latin typeface="Gill Sans"/>
                  <a:ea typeface="Gill Sans"/>
                  <a:cs typeface="Gill Sans"/>
                  <a:sym typeface="Gill Sans"/>
                </a:rPr>
                <a:t>Verify</a:t>
              </a:r>
            </a:p>
          </p:txBody>
        </p:sp>
      </p:grpSp>
    </p:spTree>
    <p:extLst>
      <p:ext uri="{BB962C8B-B14F-4D97-AF65-F5344CB8AC3E}">
        <p14:creationId xmlns:p14="http://schemas.microsoft.com/office/powerpoint/2010/main" val="427439408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Available Resources</a:t>
            </a:r>
            <a:endParaRPr lang="en-US" dirty="0"/>
          </a:p>
        </p:txBody>
      </p:sp>
      <p:sp>
        <p:nvSpPr>
          <p:cNvPr id="6" name="Text Placeholder 5"/>
          <p:cNvSpPr>
            <a:spLocks noGrp="1"/>
          </p:cNvSpPr>
          <p:nvPr>
            <p:ph type="body" sz="quarter" idx="10"/>
          </p:nvPr>
        </p:nvSpPr>
        <p:spPr>
          <a:xfrm>
            <a:off x="609600" y="1670583"/>
            <a:ext cx="1899029" cy="5573190"/>
          </a:xfrm>
        </p:spPr>
        <p:txBody>
          <a:bodyPr>
            <a:noAutofit/>
          </a:bodyPr>
          <a:lstStyle/>
          <a:p>
            <a:pPr marL="0" indent="0">
              <a:buNone/>
            </a:pPr>
            <a:r>
              <a:rPr lang="en-US" sz="2500" dirty="0"/>
              <a:t>apache</a:t>
            </a:r>
          </a:p>
          <a:p>
            <a:pPr marL="0" indent="0">
              <a:buNone/>
            </a:pPr>
            <a:r>
              <a:rPr lang="en-US" sz="2500" dirty="0" err="1"/>
              <a:t>apache_conf</a:t>
            </a:r>
            <a:endParaRPr lang="en-US" sz="2500" dirty="0"/>
          </a:p>
          <a:p>
            <a:pPr marL="0" indent="0">
              <a:buNone/>
            </a:pPr>
            <a:r>
              <a:rPr lang="en-US" sz="2500" dirty="0"/>
              <a:t>apt</a:t>
            </a:r>
          </a:p>
          <a:p>
            <a:pPr marL="0" indent="0">
              <a:buNone/>
            </a:pPr>
            <a:r>
              <a:rPr lang="en-US" sz="2500" dirty="0" err="1"/>
              <a:t>audit_policy</a:t>
            </a:r>
            <a:endParaRPr lang="en-US" sz="2500" dirty="0"/>
          </a:p>
          <a:p>
            <a:pPr marL="0" indent="0">
              <a:buNone/>
            </a:pPr>
            <a:r>
              <a:rPr lang="en-US" sz="2500" dirty="0" err="1"/>
              <a:t>auditd_conf</a:t>
            </a:r>
            <a:endParaRPr lang="en-US" sz="2500" dirty="0"/>
          </a:p>
          <a:p>
            <a:pPr marL="0" indent="0">
              <a:buNone/>
            </a:pPr>
            <a:r>
              <a:rPr lang="en-US" sz="2500" dirty="0" err="1"/>
              <a:t>auditd_rules</a:t>
            </a:r>
            <a:endParaRPr lang="en-US" sz="2500" dirty="0"/>
          </a:p>
          <a:p>
            <a:pPr marL="0" indent="0">
              <a:buNone/>
            </a:pPr>
            <a:r>
              <a:rPr lang="en-US" sz="2500" dirty="0"/>
              <a:t>bash</a:t>
            </a:r>
          </a:p>
          <a:p>
            <a:pPr marL="0" indent="0">
              <a:buNone/>
            </a:pPr>
            <a:r>
              <a:rPr lang="en-US" sz="2500" dirty="0"/>
              <a:t>bond</a:t>
            </a:r>
          </a:p>
          <a:p>
            <a:pPr marL="0" indent="0">
              <a:buNone/>
            </a:pPr>
            <a:r>
              <a:rPr lang="en-US" sz="2500" dirty="0"/>
              <a:t>bridge</a:t>
            </a:r>
          </a:p>
          <a:p>
            <a:pPr marL="0" indent="0">
              <a:buNone/>
            </a:pPr>
            <a:r>
              <a:rPr lang="en-US" sz="2500" dirty="0"/>
              <a:t>command</a:t>
            </a:r>
          </a:p>
          <a:p>
            <a:pPr marL="0" indent="0">
              <a:buNone/>
            </a:pPr>
            <a:r>
              <a:rPr lang="en-US" sz="2500" dirty="0" err="1"/>
              <a:t>csv</a:t>
            </a:r>
            <a:endParaRPr lang="en-US" sz="2500" dirty="0"/>
          </a:p>
          <a:p>
            <a:pPr marL="0" indent="0">
              <a:buNone/>
            </a:pPr>
            <a:r>
              <a:rPr lang="en-US" sz="2500" dirty="0" smtClean="0"/>
              <a:t>directory</a:t>
            </a:r>
            <a:endParaRPr lang="en-US" sz="2500" dirty="0"/>
          </a:p>
        </p:txBody>
      </p:sp>
      <p:sp>
        <p:nvSpPr>
          <p:cNvPr id="7" name="Text Placeholder 5"/>
          <p:cNvSpPr txBox="1">
            <a:spLocks/>
          </p:cNvSpPr>
          <p:nvPr/>
        </p:nvSpPr>
        <p:spPr bwMode="white">
          <a:xfrm>
            <a:off x="3066802" y="1670583"/>
            <a:ext cx="2373786" cy="5573190"/>
          </a:xfrm>
          <a:prstGeom prst="rect">
            <a:avLst/>
          </a:prstGeom>
        </p:spPr>
        <p:txBody>
          <a:bodyPr vert="horz" wrap="square" lIns="0" tIns="0" rIns="0" bIns="0" rtlCol="0">
            <a:noAutofit/>
          </a:bodyPr>
          <a:lstStyle>
            <a:lvl1pPr marL="278046" indent="-278046" algn="l" defTabSz="1096907" rtl="0" eaLnBrk="1" latinLnBrk="0" hangingPunct="1">
              <a:lnSpc>
                <a:spcPct val="100000"/>
              </a:lnSpc>
              <a:spcBef>
                <a:spcPts val="720"/>
              </a:spcBef>
              <a:buSzPct val="90000"/>
              <a:buFont typeface="Arial" pitchFamily="34" charset="0"/>
              <a:buChar char="•"/>
              <a:defRPr sz="2900" b="0" i="0" kern="1200" baseline="0">
                <a:solidFill>
                  <a:srgbClr val="435464"/>
                </a:solidFill>
                <a:latin typeface="Gill Sans Light"/>
                <a:ea typeface="+mn-ea"/>
                <a:cs typeface="Gill Sans Light"/>
              </a:defRPr>
            </a:lvl1pPr>
            <a:lvl2pPr marL="620948" indent="-342900" algn="l" defTabSz="1096907" rtl="0" eaLnBrk="1" latinLnBrk="0" hangingPunct="1">
              <a:lnSpc>
                <a:spcPct val="100000"/>
              </a:lnSpc>
              <a:spcBef>
                <a:spcPts val="720"/>
              </a:spcBef>
              <a:buSzPct val="25000"/>
              <a:buFont typeface="Lucida Grande"/>
              <a:buChar char=" "/>
              <a:defRPr sz="2400" b="0" i="0" kern="1200" baseline="0">
                <a:solidFill>
                  <a:srgbClr val="435464"/>
                </a:solidFill>
                <a:latin typeface="Gill Sans Light"/>
                <a:ea typeface="+mn-ea"/>
                <a:cs typeface="Gill Sans Light"/>
              </a:defRPr>
            </a:lvl2pPr>
            <a:lvl3pPr marL="891376" indent="-342900" algn="l" defTabSz="1096907" rtl="0" eaLnBrk="1" latinLnBrk="0" hangingPunct="1">
              <a:lnSpc>
                <a:spcPct val="100000"/>
              </a:lnSpc>
              <a:spcBef>
                <a:spcPts val="720"/>
              </a:spcBef>
              <a:buSzPct val="25000"/>
              <a:buFont typeface="Lucida Grande"/>
              <a:buChar char=" "/>
              <a:defRPr sz="2100" b="0" i="0" kern="1200" baseline="0">
                <a:solidFill>
                  <a:srgbClr val="435464"/>
                </a:solidFill>
                <a:latin typeface="Gill Sans Light"/>
                <a:ea typeface="+mn-ea"/>
                <a:cs typeface="Gill Sans Light"/>
              </a:defRPr>
            </a:lvl3pPr>
            <a:lvl4pPr marL="1098961" indent="-342900" algn="l" defTabSz="1096907" rtl="0" eaLnBrk="1" latinLnBrk="0" hangingPunct="1">
              <a:lnSpc>
                <a:spcPct val="100000"/>
              </a:lnSpc>
              <a:spcBef>
                <a:spcPts val="720"/>
              </a:spcBef>
              <a:buSzPct val="25000"/>
              <a:buFont typeface="Lucida Grande"/>
              <a:buChar char=" "/>
              <a:defRPr sz="1900" b="0" i="0" kern="1200" baseline="0">
                <a:solidFill>
                  <a:srgbClr val="435464"/>
                </a:solidFill>
                <a:latin typeface="Gill Sans Light"/>
                <a:ea typeface="+mn-ea"/>
                <a:cs typeface="Gill Sans Light"/>
              </a:defRPr>
            </a:lvl4pPr>
            <a:lvl5pPr marL="1304638" indent="-342900" algn="l" defTabSz="1096907" rtl="0" eaLnBrk="1" latinLnBrk="0" hangingPunct="1">
              <a:lnSpc>
                <a:spcPct val="100000"/>
              </a:lnSpc>
              <a:spcBef>
                <a:spcPts val="720"/>
              </a:spcBef>
              <a:buSzPct val="25000"/>
              <a:buFont typeface="Lucida Grande"/>
              <a:buChar char=" "/>
              <a:defRPr sz="1900" b="0" i="0" kern="1200" baseline="0">
                <a:solidFill>
                  <a:srgbClr val="435464"/>
                </a:solidFill>
                <a:latin typeface="Gill Sans Light"/>
                <a:ea typeface="+mn-ea"/>
                <a:cs typeface="Gill Sans Light"/>
              </a:defRPr>
            </a:lvl5pPr>
            <a:lvl6pPr marL="3016494"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4949"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3403"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1858"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buNone/>
            </a:pPr>
            <a:r>
              <a:rPr lang="en-US" sz="2500" dirty="0" err="1"/>
              <a:t>etc_group</a:t>
            </a:r>
            <a:endParaRPr lang="en-US" sz="2500" dirty="0"/>
          </a:p>
          <a:p>
            <a:pPr marL="0" indent="0">
              <a:buNone/>
            </a:pPr>
            <a:r>
              <a:rPr lang="en-US" sz="2500" dirty="0" smtClean="0"/>
              <a:t>file</a:t>
            </a:r>
            <a:endParaRPr lang="en-US" sz="2500" dirty="0"/>
          </a:p>
          <a:p>
            <a:pPr marL="0" indent="0">
              <a:buNone/>
            </a:pPr>
            <a:r>
              <a:rPr lang="en-US" sz="2500" dirty="0"/>
              <a:t>gem</a:t>
            </a:r>
          </a:p>
          <a:p>
            <a:pPr marL="0" indent="0">
              <a:buNone/>
            </a:pPr>
            <a:r>
              <a:rPr lang="en-US" sz="2500" dirty="0"/>
              <a:t>group</a:t>
            </a:r>
          </a:p>
          <a:p>
            <a:pPr marL="0" indent="0">
              <a:buNone/>
            </a:pPr>
            <a:r>
              <a:rPr lang="en-US" sz="2500" dirty="0" err="1"/>
              <a:t>grub_conf</a:t>
            </a:r>
            <a:endParaRPr lang="en-US" sz="2500" dirty="0"/>
          </a:p>
          <a:p>
            <a:pPr marL="0" indent="0">
              <a:buNone/>
            </a:pPr>
            <a:r>
              <a:rPr lang="en-US" sz="2500" dirty="0"/>
              <a:t>host</a:t>
            </a:r>
          </a:p>
          <a:p>
            <a:pPr marL="0" indent="0">
              <a:buNone/>
            </a:pPr>
            <a:r>
              <a:rPr lang="en-US" sz="2500" dirty="0" err="1"/>
              <a:t>iis_site</a:t>
            </a:r>
            <a:endParaRPr lang="en-US" sz="2500" dirty="0"/>
          </a:p>
          <a:p>
            <a:pPr marL="0" indent="0">
              <a:buNone/>
            </a:pPr>
            <a:r>
              <a:rPr lang="en-US" sz="2500" dirty="0" err="1"/>
              <a:t>inetd_conf</a:t>
            </a:r>
            <a:endParaRPr lang="en-US" sz="2500" dirty="0"/>
          </a:p>
          <a:p>
            <a:pPr marL="0" indent="0">
              <a:buNone/>
            </a:pPr>
            <a:r>
              <a:rPr lang="en-US" sz="2500" dirty="0" err="1"/>
              <a:t>ini</a:t>
            </a:r>
            <a:endParaRPr lang="en-US" sz="2500" dirty="0"/>
          </a:p>
          <a:p>
            <a:pPr marL="0" indent="0">
              <a:buNone/>
            </a:pPr>
            <a:r>
              <a:rPr lang="en-US" sz="2500" dirty="0"/>
              <a:t>interface</a:t>
            </a:r>
          </a:p>
          <a:p>
            <a:pPr marL="0" indent="0">
              <a:buNone/>
            </a:pPr>
            <a:r>
              <a:rPr lang="en-US" sz="2500" dirty="0" err="1"/>
              <a:t>iptables</a:t>
            </a:r>
            <a:endParaRPr lang="en-US" sz="2500" dirty="0"/>
          </a:p>
          <a:p>
            <a:pPr marL="0" indent="0">
              <a:buNone/>
            </a:pPr>
            <a:r>
              <a:rPr lang="en-US" sz="2500" dirty="0" err="1" smtClean="0"/>
              <a:t>json</a:t>
            </a:r>
            <a:endParaRPr lang="en-US" sz="2500" dirty="0"/>
          </a:p>
        </p:txBody>
      </p:sp>
      <p:sp>
        <p:nvSpPr>
          <p:cNvPr id="16" name="Text Placeholder 5"/>
          <p:cNvSpPr txBox="1">
            <a:spLocks/>
          </p:cNvSpPr>
          <p:nvPr/>
        </p:nvSpPr>
        <p:spPr bwMode="white">
          <a:xfrm>
            <a:off x="5828172" y="1670583"/>
            <a:ext cx="2373786" cy="5573190"/>
          </a:xfrm>
          <a:prstGeom prst="rect">
            <a:avLst/>
          </a:prstGeom>
        </p:spPr>
        <p:txBody>
          <a:bodyPr vert="horz" wrap="square" lIns="0" tIns="0" rIns="0" bIns="0" rtlCol="0">
            <a:noAutofit/>
          </a:bodyPr>
          <a:lstStyle>
            <a:lvl1pPr marL="278046" indent="-278046" algn="l" defTabSz="1096907" rtl="0" eaLnBrk="1" latinLnBrk="0" hangingPunct="1">
              <a:lnSpc>
                <a:spcPct val="100000"/>
              </a:lnSpc>
              <a:spcBef>
                <a:spcPts val="720"/>
              </a:spcBef>
              <a:buSzPct val="90000"/>
              <a:buFont typeface="Arial" pitchFamily="34" charset="0"/>
              <a:buChar char="•"/>
              <a:defRPr sz="2900" b="0" i="0" kern="1200" baseline="0">
                <a:solidFill>
                  <a:srgbClr val="435464"/>
                </a:solidFill>
                <a:latin typeface="Gill Sans Light"/>
                <a:ea typeface="+mn-ea"/>
                <a:cs typeface="Gill Sans Light"/>
              </a:defRPr>
            </a:lvl1pPr>
            <a:lvl2pPr marL="620948" indent="-342900" algn="l" defTabSz="1096907" rtl="0" eaLnBrk="1" latinLnBrk="0" hangingPunct="1">
              <a:lnSpc>
                <a:spcPct val="100000"/>
              </a:lnSpc>
              <a:spcBef>
                <a:spcPts val="720"/>
              </a:spcBef>
              <a:buSzPct val="25000"/>
              <a:buFont typeface="Lucida Grande"/>
              <a:buChar char=" "/>
              <a:defRPr sz="2400" b="0" i="0" kern="1200" baseline="0">
                <a:solidFill>
                  <a:srgbClr val="435464"/>
                </a:solidFill>
                <a:latin typeface="Gill Sans Light"/>
                <a:ea typeface="+mn-ea"/>
                <a:cs typeface="Gill Sans Light"/>
              </a:defRPr>
            </a:lvl2pPr>
            <a:lvl3pPr marL="891376" indent="-342900" algn="l" defTabSz="1096907" rtl="0" eaLnBrk="1" latinLnBrk="0" hangingPunct="1">
              <a:lnSpc>
                <a:spcPct val="100000"/>
              </a:lnSpc>
              <a:spcBef>
                <a:spcPts val="720"/>
              </a:spcBef>
              <a:buSzPct val="25000"/>
              <a:buFont typeface="Lucida Grande"/>
              <a:buChar char=" "/>
              <a:defRPr sz="2100" b="0" i="0" kern="1200" baseline="0">
                <a:solidFill>
                  <a:srgbClr val="435464"/>
                </a:solidFill>
                <a:latin typeface="Gill Sans Light"/>
                <a:ea typeface="+mn-ea"/>
                <a:cs typeface="Gill Sans Light"/>
              </a:defRPr>
            </a:lvl3pPr>
            <a:lvl4pPr marL="1098961" indent="-342900" algn="l" defTabSz="1096907" rtl="0" eaLnBrk="1" latinLnBrk="0" hangingPunct="1">
              <a:lnSpc>
                <a:spcPct val="100000"/>
              </a:lnSpc>
              <a:spcBef>
                <a:spcPts val="720"/>
              </a:spcBef>
              <a:buSzPct val="25000"/>
              <a:buFont typeface="Lucida Grande"/>
              <a:buChar char=" "/>
              <a:defRPr sz="1900" b="0" i="0" kern="1200" baseline="0">
                <a:solidFill>
                  <a:srgbClr val="435464"/>
                </a:solidFill>
                <a:latin typeface="Gill Sans Light"/>
                <a:ea typeface="+mn-ea"/>
                <a:cs typeface="Gill Sans Light"/>
              </a:defRPr>
            </a:lvl4pPr>
            <a:lvl5pPr marL="1304638" indent="-342900" algn="l" defTabSz="1096907" rtl="0" eaLnBrk="1" latinLnBrk="0" hangingPunct="1">
              <a:lnSpc>
                <a:spcPct val="100000"/>
              </a:lnSpc>
              <a:spcBef>
                <a:spcPts val="720"/>
              </a:spcBef>
              <a:buSzPct val="25000"/>
              <a:buFont typeface="Lucida Grande"/>
              <a:buChar char=" "/>
              <a:defRPr sz="1900" b="0" i="0" kern="1200" baseline="0">
                <a:solidFill>
                  <a:srgbClr val="435464"/>
                </a:solidFill>
                <a:latin typeface="Gill Sans Light"/>
                <a:ea typeface="+mn-ea"/>
                <a:cs typeface="Gill Sans Light"/>
              </a:defRPr>
            </a:lvl5pPr>
            <a:lvl6pPr marL="3016494"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4949"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3403"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1858"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buNone/>
            </a:pPr>
            <a:r>
              <a:rPr lang="en-US" sz="2500" dirty="0" err="1"/>
              <a:t>kernel_module</a:t>
            </a:r>
            <a:endParaRPr lang="en-US" sz="2500" dirty="0"/>
          </a:p>
          <a:p>
            <a:pPr marL="0" indent="0">
              <a:buNone/>
            </a:pPr>
            <a:r>
              <a:rPr lang="en-US" sz="2500" dirty="0" err="1"/>
              <a:t>kernel_parameter</a:t>
            </a:r>
            <a:endParaRPr lang="en-US" sz="2500" dirty="0"/>
          </a:p>
          <a:p>
            <a:pPr marL="0" indent="0">
              <a:buNone/>
            </a:pPr>
            <a:r>
              <a:rPr lang="en-US" sz="2500" dirty="0" err="1" smtClean="0"/>
              <a:t>limits_conf</a:t>
            </a:r>
            <a:endParaRPr lang="en-US" sz="2500" dirty="0"/>
          </a:p>
          <a:p>
            <a:pPr marL="0" indent="0">
              <a:buNone/>
            </a:pPr>
            <a:r>
              <a:rPr lang="en-US" sz="2500" dirty="0" err="1"/>
              <a:t>login_def</a:t>
            </a:r>
            <a:endParaRPr lang="en-US" sz="2500" dirty="0"/>
          </a:p>
          <a:p>
            <a:pPr marL="0" indent="0">
              <a:buNone/>
            </a:pPr>
            <a:r>
              <a:rPr lang="en-US" sz="2500" dirty="0"/>
              <a:t>mount</a:t>
            </a:r>
          </a:p>
          <a:p>
            <a:pPr marL="0" indent="0">
              <a:buNone/>
            </a:pPr>
            <a:r>
              <a:rPr lang="en-US" sz="2500" dirty="0" err="1"/>
              <a:t>mssql_session</a:t>
            </a:r>
            <a:endParaRPr lang="en-US" sz="2500" dirty="0"/>
          </a:p>
          <a:p>
            <a:pPr marL="0" indent="0">
              <a:buNone/>
            </a:pPr>
            <a:r>
              <a:rPr lang="en-US" sz="2500" dirty="0" err="1"/>
              <a:t>mysql</a:t>
            </a:r>
            <a:endParaRPr lang="en-US" sz="2500" dirty="0"/>
          </a:p>
          <a:p>
            <a:pPr marL="0" indent="0">
              <a:buNone/>
            </a:pPr>
            <a:r>
              <a:rPr lang="en-US" sz="2500" dirty="0" err="1"/>
              <a:t>mysql_conf</a:t>
            </a:r>
            <a:endParaRPr lang="en-US" sz="2500" dirty="0"/>
          </a:p>
          <a:p>
            <a:pPr marL="0" indent="0">
              <a:buNone/>
            </a:pPr>
            <a:r>
              <a:rPr lang="en-US" sz="2500" dirty="0" err="1"/>
              <a:t>mysql_session</a:t>
            </a:r>
            <a:endParaRPr lang="en-US" sz="2500" dirty="0"/>
          </a:p>
          <a:p>
            <a:pPr marL="0" indent="0">
              <a:buNone/>
            </a:pPr>
            <a:r>
              <a:rPr lang="en-US" sz="2500" dirty="0" err="1"/>
              <a:t>npm</a:t>
            </a:r>
            <a:endParaRPr lang="en-US" sz="2500" dirty="0"/>
          </a:p>
          <a:p>
            <a:pPr marL="0" indent="0">
              <a:buNone/>
            </a:pPr>
            <a:r>
              <a:rPr lang="en-US" sz="2500" dirty="0" err="1"/>
              <a:t>ntp_conf</a:t>
            </a:r>
            <a:endParaRPr lang="en-US" sz="2500" dirty="0"/>
          </a:p>
          <a:p>
            <a:pPr marL="0" indent="0">
              <a:buNone/>
            </a:pPr>
            <a:r>
              <a:rPr lang="en-US" sz="2500" dirty="0" err="1" smtClean="0"/>
              <a:t>oneget</a:t>
            </a:r>
            <a:endParaRPr lang="en-US" sz="2500" dirty="0"/>
          </a:p>
        </p:txBody>
      </p:sp>
      <p:sp>
        <p:nvSpPr>
          <p:cNvPr id="17" name="Text Placeholder 5"/>
          <p:cNvSpPr txBox="1">
            <a:spLocks/>
          </p:cNvSpPr>
          <p:nvPr/>
        </p:nvSpPr>
        <p:spPr bwMode="white">
          <a:xfrm>
            <a:off x="8473522" y="1670583"/>
            <a:ext cx="2373786" cy="5573190"/>
          </a:xfrm>
          <a:prstGeom prst="rect">
            <a:avLst/>
          </a:prstGeom>
        </p:spPr>
        <p:txBody>
          <a:bodyPr vert="horz" wrap="square" lIns="0" tIns="0" rIns="0" bIns="0" rtlCol="0">
            <a:noAutofit/>
          </a:bodyPr>
          <a:lstStyle>
            <a:lvl1pPr marL="278046" indent="-278046" algn="l" defTabSz="1096907" rtl="0" eaLnBrk="1" latinLnBrk="0" hangingPunct="1">
              <a:lnSpc>
                <a:spcPct val="100000"/>
              </a:lnSpc>
              <a:spcBef>
                <a:spcPts val="720"/>
              </a:spcBef>
              <a:buSzPct val="90000"/>
              <a:buFont typeface="Arial" pitchFamily="34" charset="0"/>
              <a:buChar char="•"/>
              <a:defRPr sz="2900" b="0" i="0" kern="1200" baseline="0">
                <a:solidFill>
                  <a:srgbClr val="435464"/>
                </a:solidFill>
                <a:latin typeface="Gill Sans Light"/>
                <a:ea typeface="+mn-ea"/>
                <a:cs typeface="Gill Sans Light"/>
              </a:defRPr>
            </a:lvl1pPr>
            <a:lvl2pPr marL="620948" indent="-342900" algn="l" defTabSz="1096907" rtl="0" eaLnBrk="1" latinLnBrk="0" hangingPunct="1">
              <a:lnSpc>
                <a:spcPct val="100000"/>
              </a:lnSpc>
              <a:spcBef>
                <a:spcPts val="720"/>
              </a:spcBef>
              <a:buSzPct val="25000"/>
              <a:buFont typeface="Lucida Grande"/>
              <a:buChar char=" "/>
              <a:defRPr sz="2400" b="0" i="0" kern="1200" baseline="0">
                <a:solidFill>
                  <a:srgbClr val="435464"/>
                </a:solidFill>
                <a:latin typeface="Gill Sans Light"/>
                <a:ea typeface="+mn-ea"/>
                <a:cs typeface="Gill Sans Light"/>
              </a:defRPr>
            </a:lvl2pPr>
            <a:lvl3pPr marL="891376" indent="-342900" algn="l" defTabSz="1096907" rtl="0" eaLnBrk="1" latinLnBrk="0" hangingPunct="1">
              <a:lnSpc>
                <a:spcPct val="100000"/>
              </a:lnSpc>
              <a:spcBef>
                <a:spcPts val="720"/>
              </a:spcBef>
              <a:buSzPct val="25000"/>
              <a:buFont typeface="Lucida Grande"/>
              <a:buChar char=" "/>
              <a:defRPr sz="2100" b="0" i="0" kern="1200" baseline="0">
                <a:solidFill>
                  <a:srgbClr val="435464"/>
                </a:solidFill>
                <a:latin typeface="Gill Sans Light"/>
                <a:ea typeface="+mn-ea"/>
                <a:cs typeface="Gill Sans Light"/>
              </a:defRPr>
            </a:lvl3pPr>
            <a:lvl4pPr marL="1098961" indent="-342900" algn="l" defTabSz="1096907" rtl="0" eaLnBrk="1" latinLnBrk="0" hangingPunct="1">
              <a:lnSpc>
                <a:spcPct val="100000"/>
              </a:lnSpc>
              <a:spcBef>
                <a:spcPts val="720"/>
              </a:spcBef>
              <a:buSzPct val="25000"/>
              <a:buFont typeface="Lucida Grande"/>
              <a:buChar char=" "/>
              <a:defRPr sz="1900" b="0" i="0" kern="1200" baseline="0">
                <a:solidFill>
                  <a:srgbClr val="435464"/>
                </a:solidFill>
                <a:latin typeface="Gill Sans Light"/>
                <a:ea typeface="+mn-ea"/>
                <a:cs typeface="Gill Sans Light"/>
              </a:defRPr>
            </a:lvl4pPr>
            <a:lvl5pPr marL="1304638" indent="-342900" algn="l" defTabSz="1096907" rtl="0" eaLnBrk="1" latinLnBrk="0" hangingPunct="1">
              <a:lnSpc>
                <a:spcPct val="100000"/>
              </a:lnSpc>
              <a:spcBef>
                <a:spcPts val="720"/>
              </a:spcBef>
              <a:buSzPct val="25000"/>
              <a:buFont typeface="Lucida Grande"/>
              <a:buChar char=" "/>
              <a:defRPr sz="1900" b="0" i="0" kern="1200" baseline="0">
                <a:solidFill>
                  <a:srgbClr val="435464"/>
                </a:solidFill>
                <a:latin typeface="Gill Sans Light"/>
                <a:ea typeface="+mn-ea"/>
                <a:cs typeface="Gill Sans Light"/>
              </a:defRPr>
            </a:lvl5pPr>
            <a:lvl6pPr marL="3016494"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4949"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3403"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1858"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buNone/>
            </a:pPr>
            <a:r>
              <a:rPr lang="en-US" sz="2500" dirty="0" err="1"/>
              <a:t>os</a:t>
            </a:r>
            <a:endParaRPr lang="en-US" sz="2500" dirty="0"/>
          </a:p>
          <a:p>
            <a:pPr marL="0" indent="0">
              <a:buNone/>
            </a:pPr>
            <a:r>
              <a:rPr lang="en-US" sz="2500" dirty="0" err="1"/>
              <a:t>os_env</a:t>
            </a:r>
            <a:endParaRPr lang="en-US" sz="2500" dirty="0"/>
          </a:p>
          <a:p>
            <a:pPr marL="0" indent="0">
              <a:buNone/>
            </a:pPr>
            <a:r>
              <a:rPr lang="en-US" sz="2500" dirty="0"/>
              <a:t>package</a:t>
            </a:r>
          </a:p>
          <a:p>
            <a:pPr marL="0" indent="0">
              <a:buNone/>
            </a:pPr>
            <a:r>
              <a:rPr lang="en-US" sz="2500" dirty="0" err="1" smtClean="0"/>
              <a:t>parse_config</a:t>
            </a:r>
            <a:endParaRPr lang="en-US" sz="2500" dirty="0"/>
          </a:p>
          <a:p>
            <a:pPr marL="0" indent="0">
              <a:buNone/>
            </a:pPr>
            <a:r>
              <a:rPr lang="en-US" sz="2500" dirty="0" err="1"/>
              <a:t>passwd</a:t>
            </a:r>
            <a:endParaRPr lang="en-US" sz="2500" dirty="0"/>
          </a:p>
          <a:p>
            <a:pPr marL="0" indent="0">
              <a:buNone/>
            </a:pPr>
            <a:r>
              <a:rPr lang="en-US" sz="2500" dirty="0"/>
              <a:t>pip</a:t>
            </a:r>
          </a:p>
          <a:p>
            <a:pPr marL="0" indent="0">
              <a:buNone/>
            </a:pPr>
            <a:r>
              <a:rPr lang="en-US" sz="2500" dirty="0"/>
              <a:t>port</a:t>
            </a:r>
          </a:p>
          <a:p>
            <a:pPr marL="0" indent="0">
              <a:buNone/>
            </a:pPr>
            <a:r>
              <a:rPr lang="en-US" sz="2500" dirty="0" err="1"/>
              <a:t>postgres</a:t>
            </a:r>
            <a:endParaRPr lang="en-US" sz="2500" dirty="0"/>
          </a:p>
          <a:p>
            <a:pPr marL="0" indent="0">
              <a:buNone/>
            </a:pPr>
            <a:r>
              <a:rPr lang="en-US" sz="2500" dirty="0" err="1"/>
              <a:t>postgres_conf</a:t>
            </a:r>
            <a:endParaRPr lang="en-US" sz="2500" dirty="0"/>
          </a:p>
          <a:p>
            <a:pPr marL="0" indent="0">
              <a:buNone/>
            </a:pPr>
            <a:r>
              <a:rPr lang="en-US" sz="2500" dirty="0" err="1"/>
              <a:t>postgres_session</a:t>
            </a:r>
            <a:endParaRPr lang="en-US" sz="2500" dirty="0"/>
          </a:p>
          <a:p>
            <a:pPr marL="0" indent="0">
              <a:buNone/>
            </a:pPr>
            <a:r>
              <a:rPr lang="en-US" sz="2500" dirty="0" err="1"/>
              <a:t>powershell</a:t>
            </a:r>
            <a:endParaRPr lang="en-US" sz="2500" dirty="0"/>
          </a:p>
          <a:p>
            <a:pPr marL="0" indent="0">
              <a:buNone/>
            </a:pPr>
            <a:r>
              <a:rPr lang="en-US" sz="2500" dirty="0" smtClean="0"/>
              <a:t>processes</a:t>
            </a:r>
            <a:endParaRPr lang="en-US" sz="2500" dirty="0"/>
          </a:p>
        </p:txBody>
      </p:sp>
      <p:sp>
        <p:nvSpPr>
          <p:cNvPr id="18" name="Text Placeholder 5"/>
          <p:cNvSpPr txBox="1">
            <a:spLocks/>
          </p:cNvSpPr>
          <p:nvPr/>
        </p:nvSpPr>
        <p:spPr bwMode="white">
          <a:xfrm>
            <a:off x="11259982" y="1670583"/>
            <a:ext cx="2373786" cy="5573190"/>
          </a:xfrm>
          <a:prstGeom prst="rect">
            <a:avLst/>
          </a:prstGeom>
        </p:spPr>
        <p:txBody>
          <a:bodyPr vert="horz" wrap="square" lIns="0" tIns="0" rIns="0" bIns="0" rtlCol="0">
            <a:normAutofit lnSpcReduction="10000"/>
          </a:bodyPr>
          <a:lstStyle>
            <a:lvl1pPr marL="278046" indent="-278046" algn="l" defTabSz="1096907" rtl="0" eaLnBrk="1" latinLnBrk="0" hangingPunct="1">
              <a:lnSpc>
                <a:spcPct val="100000"/>
              </a:lnSpc>
              <a:spcBef>
                <a:spcPts val="720"/>
              </a:spcBef>
              <a:buSzPct val="90000"/>
              <a:buFont typeface="Arial" pitchFamily="34" charset="0"/>
              <a:buChar char="•"/>
              <a:defRPr sz="2900" b="0" i="0" kern="1200" baseline="0">
                <a:solidFill>
                  <a:srgbClr val="435464"/>
                </a:solidFill>
                <a:latin typeface="Gill Sans Light"/>
                <a:ea typeface="+mn-ea"/>
                <a:cs typeface="Gill Sans Light"/>
              </a:defRPr>
            </a:lvl1pPr>
            <a:lvl2pPr marL="620948" indent="-342900" algn="l" defTabSz="1096907" rtl="0" eaLnBrk="1" latinLnBrk="0" hangingPunct="1">
              <a:lnSpc>
                <a:spcPct val="100000"/>
              </a:lnSpc>
              <a:spcBef>
                <a:spcPts val="720"/>
              </a:spcBef>
              <a:buSzPct val="25000"/>
              <a:buFont typeface="Lucida Grande"/>
              <a:buChar char=" "/>
              <a:defRPr sz="2400" b="0" i="0" kern="1200" baseline="0">
                <a:solidFill>
                  <a:srgbClr val="435464"/>
                </a:solidFill>
                <a:latin typeface="Gill Sans Light"/>
                <a:ea typeface="+mn-ea"/>
                <a:cs typeface="Gill Sans Light"/>
              </a:defRPr>
            </a:lvl2pPr>
            <a:lvl3pPr marL="891376" indent="-342900" algn="l" defTabSz="1096907" rtl="0" eaLnBrk="1" latinLnBrk="0" hangingPunct="1">
              <a:lnSpc>
                <a:spcPct val="100000"/>
              </a:lnSpc>
              <a:spcBef>
                <a:spcPts val="720"/>
              </a:spcBef>
              <a:buSzPct val="25000"/>
              <a:buFont typeface="Lucida Grande"/>
              <a:buChar char=" "/>
              <a:defRPr sz="2100" b="0" i="0" kern="1200" baseline="0">
                <a:solidFill>
                  <a:srgbClr val="435464"/>
                </a:solidFill>
                <a:latin typeface="Gill Sans Light"/>
                <a:ea typeface="+mn-ea"/>
                <a:cs typeface="Gill Sans Light"/>
              </a:defRPr>
            </a:lvl3pPr>
            <a:lvl4pPr marL="1098961" indent="-342900" algn="l" defTabSz="1096907" rtl="0" eaLnBrk="1" latinLnBrk="0" hangingPunct="1">
              <a:lnSpc>
                <a:spcPct val="100000"/>
              </a:lnSpc>
              <a:spcBef>
                <a:spcPts val="720"/>
              </a:spcBef>
              <a:buSzPct val="25000"/>
              <a:buFont typeface="Lucida Grande"/>
              <a:buChar char=" "/>
              <a:defRPr sz="1900" b="0" i="0" kern="1200" baseline="0">
                <a:solidFill>
                  <a:srgbClr val="435464"/>
                </a:solidFill>
                <a:latin typeface="Gill Sans Light"/>
                <a:ea typeface="+mn-ea"/>
                <a:cs typeface="Gill Sans Light"/>
              </a:defRPr>
            </a:lvl4pPr>
            <a:lvl5pPr marL="1304638" indent="-342900" algn="l" defTabSz="1096907" rtl="0" eaLnBrk="1" latinLnBrk="0" hangingPunct="1">
              <a:lnSpc>
                <a:spcPct val="100000"/>
              </a:lnSpc>
              <a:spcBef>
                <a:spcPts val="720"/>
              </a:spcBef>
              <a:buSzPct val="25000"/>
              <a:buFont typeface="Lucida Grande"/>
              <a:buChar char=" "/>
              <a:defRPr sz="1900" b="0" i="0" kern="1200" baseline="0">
                <a:solidFill>
                  <a:srgbClr val="435464"/>
                </a:solidFill>
                <a:latin typeface="Gill Sans Light"/>
                <a:ea typeface="+mn-ea"/>
                <a:cs typeface="Gill Sans Light"/>
              </a:defRPr>
            </a:lvl5pPr>
            <a:lvl6pPr marL="3016494"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4949"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3403"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1858"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buNone/>
            </a:pPr>
            <a:r>
              <a:rPr lang="en-US" sz="2500" dirty="0" err="1"/>
              <a:t>registry_key</a:t>
            </a:r>
            <a:endParaRPr lang="en-US" sz="2500" dirty="0"/>
          </a:p>
          <a:p>
            <a:pPr marL="0" indent="0">
              <a:buNone/>
            </a:pPr>
            <a:r>
              <a:rPr lang="en-US" sz="2500" dirty="0" err="1"/>
              <a:t>security_policy</a:t>
            </a:r>
            <a:endParaRPr lang="en-US" sz="2500" dirty="0"/>
          </a:p>
          <a:p>
            <a:pPr marL="0" indent="0">
              <a:buNone/>
            </a:pPr>
            <a:r>
              <a:rPr lang="en-US" sz="2500" dirty="0"/>
              <a:t>service</a:t>
            </a:r>
          </a:p>
          <a:p>
            <a:pPr marL="0" indent="0">
              <a:buNone/>
            </a:pPr>
            <a:r>
              <a:rPr lang="en-US" sz="2500" dirty="0"/>
              <a:t>shadow</a:t>
            </a:r>
          </a:p>
          <a:p>
            <a:pPr marL="0" indent="0">
              <a:buNone/>
            </a:pPr>
            <a:r>
              <a:rPr lang="en-US" sz="2500" dirty="0" err="1" smtClean="0"/>
              <a:t>ssh_conf</a:t>
            </a:r>
            <a:endParaRPr lang="en-US" sz="2500" dirty="0"/>
          </a:p>
          <a:p>
            <a:pPr marL="0" indent="0">
              <a:buNone/>
            </a:pPr>
            <a:r>
              <a:rPr lang="en-US" sz="2500" dirty="0" err="1"/>
              <a:t>ssl</a:t>
            </a:r>
            <a:endParaRPr lang="en-US" sz="2500" dirty="0"/>
          </a:p>
          <a:p>
            <a:pPr marL="0" indent="0">
              <a:buNone/>
            </a:pPr>
            <a:r>
              <a:rPr lang="en-US" sz="2500" dirty="0"/>
              <a:t>user</a:t>
            </a:r>
          </a:p>
          <a:p>
            <a:pPr marL="0" indent="0">
              <a:buNone/>
            </a:pPr>
            <a:r>
              <a:rPr lang="en-US" sz="2500" dirty="0" err="1"/>
              <a:t>vbscript</a:t>
            </a:r>
            <a:endParaRPr lang="en-US" sz="2500" dirty="0"/>
          </a:p>
          <a:p>
            <a:pPr marL="0" indent="0">
              <a:buNone/>
            </a:pPr>
            <a:r>
              <a:rPr lang="en-US" sz="2500" dirty="0" err="1"/>
              <a:t>windows_feature</a:t>
            </a:r>
            <a:endParaRPr lang="en-US" sz="2500" dirty="0"/>
          </a:p>
          <a:p>
            <a:pPr marL="0" indent="0">
              <a:buNone/>
            </a:pPr>
            <a:r>
              <a:rPr lang="en-US" sz="2500" dirty="0" err="1"/>
              <a:t>wmi</a:t>
            </a:r>
            <a:endParaRPr lang="en-US" sz="2500" dirty="0"/>
          </a:p>
          <a:p>
            <a:pPr marL="0" indent="0">
              <a:buNone/>
            </a:pPr>
            <a:r>
              <a:rPr lang="en-US" sz="2500" dirty="0" err="1"/>
              <a:t>xinetd</a:t>
            </a:r>
            <a:endParaRPr lang="en-US" sz="2500" dirty="0"/>
          </a:p>
          <a:p>
            <a:pPr marL="0" indent="0">
              <a:buNone/>
            </a:pPr>
            <a:r>
              <a:rPr lang="en-US" sz="2500" dirty="0" err="1"/>
              <a:t>yaml</a:t>
            </a:r>
            <a:endParaRPr lang="en-US" sz="2500" dirty="0"/>
          </a:p>
          <a:p>
            <a:pPr marL="0" indent="0">
              <a:buNone/>
            </a:pPr>
            <a:r>
              <a:rPr lang="en-US" sz="2500" dirty="0"/>
              <a:t>yum</a:t>
            </a:r>
          </a:p>
        </p:txBody>
      </p:sp>
    </p:spTree>
    <p:extLst>
      <p:ext uri="{BB962C8B-B14F-4D97-AF65-F5344CB8AC3E}">
        <p14:creationId xmlns:p14="http://schemas.microsoft.com/office/powerpoint/2010/main" val="2248143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Further Resources</a:t>
            </a:r>
            <a:endParaRPr lang="en-US" dirty="0"/>
          </a:p>
        </p:txBody>
      </p:sp>
      <p:grpSp>
        <p:nvGrpSpPr>
          <p:cNvPr id="9" name="Group 8"/>
          <p:cNvGrpSpPr/>
          <p:nvPr/>
        </p:nvGrpSpPr>
        <p:grpSpPr>
          <a:xfrm>
            <a:off x="2443163" y="1675100"/>
            <a:ext cx="9744075" cy="4879400"/>
            <a:chOff x="1200150" y="1690689"/>
            <a:chExt cx="9744075" cy="4879400"/>
          </a:xfrm>
        </p:grpSpPr>
        <p:sp>
          <p:nvSpPr>
            <p:cNvPr id="5" name="Content Placeholder 2"/>
            <p:cNvSpPr txBox="1">
              <a:spLocks/>
            </p:cNvSpPr>
            <p:nvPr/>
          </p:nvSpPr>
          <p:spPr>
            <a:xfrm>
              <a:off x="1200151" y="5015353"/>
              <a:ext cx="4055896" cy="1554736"/>
            </a:xfrm>
            <a:prstGeom prst="rect">
              <a:avLst/>
            </a:prstGeom>
          </p:spPr>
          <p:txBody>
            <a:bodyPr>
              <a:normAutofit fontScale="92500" lnSpcReduction="20000"/>
            </a:bodyPr>
            <a:lstStyle>
              <a:lvl1pPr marL="278046" indent="-278046" algn="l" defTabSz="1096907" rtl="0" eaLnBrk="1" latinLnBrk="0" hangingPunct="1">
                <a:lnSpc>
                  <a:spcPct val="100000"/>
                </a:lnSpc>
                <a:spcBef>
                  <a:spcPts val="720"/>
                </a:spcBef>
                <a:buSzPct val="90000"/>
                <a:buFont typeface="Arial" pitchFamily="34" charset="0"/>
                <a:buChar char="•"/>
                <a:defRPr sz="2900" b="0" i="0" kern="1200" baseline="0">
                  <a:solidFill>
                    <a:srgbClr val="435464"/>
                  </a:solidFill>
                  <a:latin typeface="Gill Sans Light"/>
                  <a:ea typeface="+mn-ea"/>
                  <a:cs typeface="Gill Sans Light"/>
                </a:defRPr>
              </a:lvl1pPr>
              <a:lvl2pPr marL="620948" indent="-342900" algn="l" defTabSz="1096907" rtl="0" eaLnBrk="1" latinLnBrk="0" hangingPunct="1">
                <a:lnSpc>
                  <a:spcPct val="100000"/>
                </a:lnSpc>
                <a:spcBef>
                  <a:spcPts val="720"/>
                </a:spcBef>
                <a:buSzPct val="25000"/>
                <a:buFont typeface="Lucida Grande"/>
                <a:buChar char=" "/>
                <a:defRPr sz="2400" b="0" i="0" kern="1200" baseline="0">
                  <a:solidFill>
                    <a:srgbClr val="435464"/>
                  </a:solidFill>
                  <a:latin typeface="Gill Sans Light"/>
                  <a:ea typeface="+mn-ea"/>
                  <a:cs typeface="Gill Sans Light"/>
                </a:defRPr>
              </a:lvl2pPr>
              <a:lvl3pPr marL="891376" indent="-342900" algn="l" defTabSz="1096907" rtl="0" eaLnBrk="1" latinLnBrk="0" hangingPunct="1">
                <a:lnSpc>
                  <a:spcPct val="100000"/>
                </a:lnSpc>
                <a:spcBef>
                  <a:spcPts val="720"/>
                </a:spcBef>
                <a:buSzPct val="25000"/>
                <a:buFont typeface="Lucida Grande"/>
                <a:buChar char=" "/>
                <a:defRPr sz="2100" b="0" i="0" kern="1200" baseline="0">
                  <a:solidFill>
                    <a:srgbClr val="435464"/>
                  </a:solidFill>
                  <a:latin typeface="Gill Sans Light"/>
                  <a:ea typeface="+mn-ea"/>
                  <a:cs typeface="Gill Sans Light"/>
                </a:defRPr>
              </a:lvl3pPr>
              <a:lvl4pPr marL="1098961" indent="-342900" algn="l" defTabSz="1096907" rtl="0" eaLnBrk="1" latinLnBrk="0" hangingPunct="1">
                <a:lnSpc>
                  <a:spcPct val="100000"/>
                </a:lnSpc>
                <a:spcBef>
                  <a:spcPts val="720"/>
                </a:spcBef>
                <a:buSzPct val="25000"/>
                <a:buFont typeface="Lucida Grande"/>
                <a:buChar char=" "/>
                <a:defRPr sz="1900" b="0" i="0" kern="1200" baseline="0">
                  <a:solidFill>
                    <a:srgbClr val="435464"/>
                  </a:solidFill>
                  <a:latin typeface="Gill Sans Light"/>
                  <a:ea typeface="+mn-ea"/>
                  <a:cs typeface="Gill Sans Light"/>
                </a:defRPr>
              </a:lvl4pPr>
              <a:lvl5pPr marL="1304638" indent="-342900" algn="l" defTabSz="1096907" rtl="0" eaLnBrk="1" latinLnBrk="0" hangingPunct="1">
                <a:lnSpc>
                  <a:spcPct val="100000"/>
                </a:lnSpc>
                <a:spcBef>
                  <a:spcPts val="720"/>
                </a:spcBef>
                <a:buSzPct val="25000"/>
                <a:buFont typeface="Lucida Grande"/>
                <a:buChar char=" "/>
                <a:defRPr sz="1900" b="0" i="0" kern="1200" baseline="0">
                  <a:solidFill>
                    <a:srgbClr val="435464"/>
                  </a:solidFill>
                  <a:latin typeface="Gill Sans Light"/>
                  <a:ea typeface="+mn-ea"/>
                  <a:cs typeface="Gill Sans Light"/>
                </a:defRPr>
              </a:lvl5pPr>
              <a:lvl6pPr marL="3016494"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4949"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3403"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1858"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buFont typeface="Arial" pitchFamily="34" charset="0"/>
                <a:buNone/>
              </a:pPr>
              <a:r>
                <a:rPr lang="en-US" smtClean="0">
                  <a:solidFill>
                    <a:srgbClr val="3F5364"/>
                  </a:solidFill>
                  <a:latin typeface="Gill Sans Light" charset="0"/>
                  <a:ea typeface="Gill Sans Light" charset="0"/>
                  <a:cs typeface="Gill Sans Light" charset="0"/>
                </a:rPr>
                <a:t>inspec.io</a:t>
              </a:r>
            </a:p>
            <a:p>
              <a:pPr lvl="1">
                <a:buFont typeface="Arial" charset="0"/>
                <a:buChar char="•"/>
              </a:pPr>
              <a:r>
                <a:rPr lang="en-US" smtClean="0">
                  <a:solidFill>
                    <a:srgbClr val="3F5364"/>
                  </a:solidFill>
                  <a:latin typeface="Gill Sans Light" charset="0"/>
                  <a:ea typeface="Gill Sans Light" charset="0"/>
                  <a:cs typeface="Gill Sans Light" charset="0"/>
                </a:rPr>
                <a:t>Hands on tutorials</a:t>
              </a:r>
            </a:p>
            <a:p>
              <a:pPr lvl="1">
                <a:buFont typeface="Arial" charset="0"/>
                <a:buChar char="•"/>
              </a:pPr>
              <a:r>
                <a:rPr lang="en-US" smtClean="0">
                  <a:solidFill>
                    <a:srgbClr val="3F5364"/>
                  </a:solidFill>
                  <a:latin typeface="Gill Sans Light" charset="0"/>
                  <a:ea typeface="Gill Sans Light" charset="0"/>
                  <a:cs typeface="Gill Sans Light" charset="0"/>
                </a:rPr>
                <a:t>Extensive documentation</a:t>
              </a:r>
            </a:p>
            <a:p>
              <a:pPr lvl="1">
                <a:buFont typeface="Arial" charset="0"/>
                <a:buChar char="•"/>
              </a:pPr>
              <a:r>
                <a:rPr lang="en-US" smtClean="0">
                  <a:solidFill>
                    <a:srgbClr val="3F5364"/>
                  </a:solidFill>
                  <a:latin typeface="Gill Sans Light" charset="0"/>
                  <a:ea typeface="Gill Sans Light" charset="0"/>
                  <a:cs typeface="Gill Sans Light" charset="0"/>
                </a:rPr>
                <a:t>Code examples</a:t>
              </a:r>
            </a:p>
            <a:p>
              <a:pPr lvl="1">
                <a:buFont typeface="Arial" charset="0"/>
                <a:buChar char="•"/>
              </a:pPr>
              <a:endParaRPr lang="en-US" smtClean="0">
                <a:solidFill>
                  <a:srgbClr val="3F5364"/>
                </a:solidFill>
                <a:latin typeface="Gill Sans Light" charset="0"/>
                <a:ea typeface="Gill Sans Light" charset="0"/>
                <a:cs typeface="Gill Sans Light" charset="0"/>
              </a:endParaRPr>
            </a:p>
            <a:p>
              <a:pPr lvl="1">
                <a:buFont typeface="Arial" charset="0"/>
                <a:buChar char="•"/>
              </a:pPr>
              <a:endParaRPr lang="en-US" smtClean="0">
                <a:solidFill>
                  <a:srgbClr val="3F5364"/>
                </a:solidFill>
                <a:latin typeface="Gill Sans Light" charset="0"/>
                <a:ea typeface="Gill Sans Light" charset="0"/>
                <a:cs typeface="Gill Sans Light" charset="0"/>
              </a:endParaRPr>
            </a:p>
            <a:p>
              <a:pPr lvl="1">
                <a:buFont typeface="Arial" charset="0"/>
                <a:buChar char="•"/>
              </a:pPr>
              <a:endParaRPr lang="en-US" dirty="0">
                <a:solidFill>
                  <a:srgbClr val="3F5364"/>
                </a:solidFill>
                <a:latin typeface="Gill Sans Light" charset="0"/>
                <a:ea typeface="Gill Sans Light" charset="0"/>
                <a:cs typeface="Gill Sans Light" charset="0"/>
              </a:endParaRP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200150" y="1690689"/>
              <a:ext cx="4345401" cy="2931538"/>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43716" y="1694793"/>
              <a:ext cx="4500509" cy="2927434"/>
            </a:xfrm>
            <a:prstGeom prst="rect">
              <a:avLst/>
            </a:prstGeom>
          </p:spPr>
        </p:pic>
        <p:sp>
          <p:nvSpPr>
            <p:cNvPr id="8" name="Content Placeholder 2"/>
            <p:cNvSpPr txBox="1">
              <a:spLocks/>
            </p:cNvSpPr>
            <p:nvPr/>
          </p:nvSpPr>
          <p:spPr>
            <a:xfrm>
              <a:off x="6443716" y="4987218"/>
              <a:ext cx="4055896" cy="15547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err="1">
                  <a:solidFill>
                    <a:srgbClr val="3F5364"/>
                  </a:solidFill>
                  <a:latin typeface="Gill Sans Light" charset="0"/>
                  <a:ea typeface="Gill Sans Light" charset="0"/>
                  <a:cs typeface="Gill Sans Light" charset="0"/>
                </a:rPr>
                <a:t>l</a:t>
              </a:r>
              <a:r>
                <a:rPr lang="en-US" dirty="0" err="1" smtClean="0">
                  <a:solidFill>
                    <a:srgbClr val="3F5364"/>
                  </a:solidFill>
                  <a:latin typeface="Gill Sans Light" charset="0"/>
                  <a:ea typeface="Gill Sans Light" charset="0"/>
                  <a:cs typeface="Gill Sans Light" charset="0"/>
                </a:rPr>
                <a:t>earn.chef.io</a:t>
              </a:r>
              <a:endParaRPr lang="en-US" dirty="0" smtClean="0">
                <a:solidFill>
                  <a:srgbClr val="3F5364"/>
                </a:solidFill>
                <a:latin typeface="Gill Sans Light" charset="0"/>
                <a:ea typeface="Gill Sans Light" charset="0"/>
                <a:cs typeface="Gill Sans Light" charset="0"/>
              </a:endParaRPr>
            </a:p>
            <a:p>
              <a:pPr lvl="1">
                <a:buFont typeface="Arial" charset="0"/>
                <a:buChar char="•"/>
              </a:pPr>
              <a:r>
                <a:rPr lang="en-US" dirty="0" smtClean="0">
                  <a:solidFill>
                    <a:srgbClr val="3F5364"/>
                  </a:solidFill>
                  <a:latin typeface="Gill Sans Light" charset="0"/>
                  <a:ea typeface="Gill Sans Light" charset="0"/>
                  <a:cs typeface="Gill Sans Light" charset="0"/>
                </a:rPr>
                <a:t>More tutorials about Compliance and </a:t>
              </a:r>
              <a:r>
                <a:rPr lang="en-US" dirty="0" err="1" smtClean="0">
                  <a:solidFill>
                    <a:srgbClr val="3F5364"/>
                  </a:solidFill>
                  <a:latin typeface="Gill Sans Light" charset="0"/>
                  <a:ea typeface="Gill Sans Light" charset="0"/>
                  <a:cs typeface="Gill Sans Light" charset="0"/>
                </a:rPr>
                <a:t>Inspec</a:t>
              </a:r>
              <a:endParaRPr lang="en-US" dirty="0" smtClean="0">
                <a:solidFill>
                  <a:srgbClr val="3F5364"/>
                </a:solidFill>
                <a:latin typeface="Gill Sans Light" charset="0"/>
                <a:ea typeface="Gill Sans Light" charset="0"/>
                <a:cs typeface="Gill Sans Light" charset="0"/>
              </a:endParaRPr>
            </a:p>
            <a:p>
              <a:pPr lvl="1">
                <a:buFont typeface="Arial" charset="0"/>
                <a:buChar char="•"/>
              </a:pPr>
              <a:endParaRPr lang="en-US" dirty="0" smtClean="0">
                <a:solidFill>
                  <a:srgbClr val="3F5364"/>
                </a:solidFill>
                <a:latin typeface="Gill Sans Light" charset="0"/>
                <a:ea typeface="Gill Sans Light" charset="0"/>
                <a:cs typeface="Gill Sans Light" charset="0"/>
              </a:endParaRPr>
            </a:p>
            <a:p>
              <a:pPr lvl="1">
                <a:buFont typeface="Arial" charset="0"/>
                <a:buChar char="•"/>
              </a:pPr>
              <a:endParaRPr lang="en-US" dirty="0" smtClean="0">
                <a:solidFill>
                  <a:srgbClr val="3F5364"/>
                </a:solidFill>
                <a:latin typeface="Gill Sans Light" charset="0"/>
                <a:ea typeface="Gill Sans Light" charset="0"/>
                <a:cs typeface="Gill Sans Light" charset="0"/>
              </a:endParaRPr>
            </a:p>
            <a:p>
              <a:pPr lvl="1">
                <a:buFont typeface="Arial" charset="0"/>
                <a:buChar char="•"/>
              </a:pPr>
              <a:endParaRPr lang="en-US" dirty="0" smtClean="0">
                <a:solidFill>
                  <a:srgbClr val="3F5364"/>
                </a:solidFill>
                <a:latin typeface="Gill Sans Light" charset="0"/>
                <a:ea typeface="Gill Sans Light" charset="0"/>
                <a:cs typeface="Gill Sans Light" charset="0"/>
              </a:endParaRPr>
            </a:p>
            <a:p>
              <a:pPr lvl="1">
                <a:buFont typeface="Arial" charset="0"/>
                <a:buChar char="•"/>
              </a:pPr>
              <a:endParaRPr lang="en-US" dirty="0">
                <a:solidFill>
                  <a:srgbClr val="3F5364"/>
                </a:solidFill>
                <a:latin typeface="Gill Sans Light" charset="0"/>
                <a:ea typeface="Gill Sans Light" charset="0"/>
                <a:cs typeface="Gill Sans Light" charset="0"/>
              </a:endParaRPr>
            </a:p>
          </p:txBody>
        </p:sp>
      </p:grpSp>
    </p:spTree>
    <p:extLst>
      <p:ext uri="{BB962C8B-B14F-4D97-AF65-F5344CB8AC3E}">
        <p14:creationId xmlns:p14="http://schemas.microsoft.com/office/powerpoint/2010/main" val="3229800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Automate</a:t>
            </a:r>
            <a:endParaRPr lang="en-US" dirty="0"/>
          </a:p>
        </p:txBody>
      </p:sp>
      <p:grpSp>
        <p:nvGrpSpPr>
          <p:cNvPr id="18" name="Group 17"/>
          <p:cNvGrpSpPr/>
          <p:nvPr/>
        </p:nvGrpSpPr>
        <p:grpSpPr>
          <a:xfrm>
            <a:off x="3538570" y="1981224"/>
            <a:ext cx="7553261" cy="4267152"/>
            <a:chOff x="3897164" y="2074832"/>
            <a:chExt cx="7553261" cy="4267152"/>
          </a:xfrm>
        </p:grpSpPr>
        <p:sp>
          <p:nvSpPr>
            <p:cNvPr id="3" name="Shape 596"/>
            <p:cNvSpPr/>
            <p:nvPr/>
          </p:nvSpPr>
          <p:spPr>
            <a:xfrm>
              <a:off x="7663439" y="4333699"/>
              <a:ext cx="36751" cy="1426751"/>
            </a:xfrm>
            <a:prstGeom prst="rect">
              <a:avLst/>
            </a:prstGeom>
            <a:solidFill>
              <a:srgbClr val="7D868C"/>
            </a:solidFill>
            <a:ln>
              <a:noFill/>
            </a:ln>
          </p:spPr>
          <p:txBody>
            <a:bodyPr lIns="76199" tIns="38100" rIns="76199" bIns="38100" anchor="ctr" anchorCtr="0">
              <a:noAutofit/>
            </a:bodyPr>
            <a:lstStyle/>
            <a:p>
              <a:pPr algn="ctr" defTabSz="761910"/>
              <a:endParaRPr sz="2000" kern="0">
                <a:solidFill>
                  <a:srgbClr val="FFFFFF"/>
                </a:solidFill>
                <a:latin typeface="Gill Sans"/>
                <a:ea typeface="Gill Sans"/>
                <a:cs typeface="Gill Sans"/>
                <a:sym typeface="Gill Sans"/>
              </a:endParaRPr>
            </a:p>
          </p:txBody>
        </p:sp>
        <p:sp>
          <p:nvSpPr>
            <p:cNvPr id="4" name="Shape 597"/>
            <p:cNvSpPr/>
            <p:nvPr/>
          </p:nvSpPr>
          <p:spPr>
            <a:xfrm>
              <a:off x="10164971" y="4333699"/>
              <a:ext cx="36751" cy="1426751"/>
            </a:xfrm>
            <a:prstGeom prst="rect">
              <a:avLst/>
            </a:prstGeom>
            <a:solidFill>
              <a:srgbClr val="7D868C"/>
            </a:solidFill>
            <a:ln>
              <a:noFill/>
            </a:ln>
          </p:spPr>
          <p:txBody>
            <a:bodyPr lIns="76199" tIns="38100" rIns="76199" bIns="38100" anchor="ctr" anchorCtr="0">
              <a:noAutofit/>
            </a:bodyPr>
            <a:lstStyle/>
            <a:p>
              <a:pPr algn="ctr" defTabSz="761910"/>
              <a:endParaRPr sz="2000" kern="0">
                <a:solidFill>
                  <a:srgbClr val="FFFFFF"/>
                </a:solidFill>
                <a:latin typeface="Gill Sans"/>
                <a:ea typeface="Gill Sans"/>
                <a:cs typeface="Gill Sans"/>
                <a:sym typeface="Gill Sans"/>
              </a:endParaRPr>
            </a:p>
          </p:txBody>
        </p:sp>
        <p:sp>
          <p:nvSpPr>
            <p:cNvPr id="5" name="Shape 598"/>
            <p:cNvSpPr/>
            <p:nvPr/>
          </p:nvSpPr>
          <p:spPr>
            <a:xfrm>
              <a:off x="5160608" y="4333699"/>
              <a:ext cx="36751" cy="1426751"/>
            </a:xfrm>
            <a:prstGeom prst="rect">
              <a:avLst/>
            </a:prstGeom>
            <a:solidFill>
              <a:srgbClr val="7D868C"/>
            </a:solidFill>
            <a:ln>
              <a:noFill/>
            </a:ln>
          </p:spPr>
          <p:txBody>
            <a:bodyPr lIns="76199" tIns="38100" rIns="76199" bIns="38100" anchor="ctr" anchorCtr="0">
              <a:noAutofit/>
            </a:bodyPr>
            <a:lstStyle/>
            <a:p>
              <a:pPr algn="ctr" defTabSz="761910"/>
              <a:endParaRPr sz="2000" kern="0">
                <a:solidFill>
                  <a:srgbClr val="FFFFFF"/>
                </a:solidFill>
                <a:latin typeface="Gill Sans"/>
                <a:ea typeface="Gill Sans"/>
                <a:cs typeface="Gill Sans"/>
                <a:sym typeface="Gill Sans"/>
              </a:endParaRPr>
            </a:p>
          </p:txBody>
        </p:sp>
        <p:sp>
          <p:nvSpPr>
            <p:cNvPr id="6" name="Shape 599"/>
            <p:cNvSpPr/>
            <p:nvPr/>
          </p:nvSpPr>
          <p:spPr>
            <a:xfrm>
              <a:off x="3897164" y="5115986"/>
              <a:ext cx="2394000" cy="1225998"/>
            </a:xfrm>
            <a:prstGeom prst="rect">
              <a:avLst/>
            </a:prstGeom>
            <a:solidFill>
              <a:srgbClr val="3F5364"/>
            </a:solidFill>
            <a:ln>
              <a:noFill/>
            </a:ln>
          </p:spPr>
          <p:txBody>
            <a:bodyPr lIns="76199" tIns="38100" rIns="76199" bIns="152378" anchor="b" anchorCtr="0">
              <a:noAutofit/>
            </a:bodyPr>
            <a:lstStyle/>
            <a:p>
              <a:pPr algn="ctr" defTabSz="761910">
                <a:buSzPct val="25000"/>
              </a:pPr>
              <a:r>
                <a:rPr lang="en-US" sz="1600" kern="0" dirty="0">
                  <a:solidFill>
                    <a:srgbClr val="FFFFFF"/>
                  </a:solidFill>
                  <a:latin typeface="Gill Sans"/>
                  <a:ea typeface="Gill Sans"/>
                  <a:cs typeface="Gill Sans"/>
                  <a:sym typeface="Gill Sans"/>
                </a:rPr>
                <a:t>Infrastructure Automation</a:t>
              </a:r>
            </a:p>
          </p:txBody>
        </p:sp>
        <p:sp>
          <p:nvSpPr>
            <p:cNvPr id="7" name="Shape 600"/>
            <p:cNvSpPr/>
            <p:nvPr/>
          </p:nvSpPr>
          <p:spPr>
            <a:xfrm>
              <a:off x="6428671" y="5115986"/>
              <a:ext cx="2448749" cy="1225998"/>
            </a:xfrm>
            <a:prstGeom prst="rect">
              <a:avLst/>
            </a:prstGeom>
            <a:solidFill>
              <a:srgbClr val="3F5364"/>
            </a:solidFill>
            <a:ln>
              <a:noFill/>
            </a:ln>
          </p:spPr>
          <p:txBody>
            <a:bodyPr lIns="76199" tIns="38100" rIns="76199" bIns="152378" anchor="b" anchorCtr="0">
              <a:noAutofit/>
            </a:bodyPr>
            <a:lstStyle/>
            <a:p>
              <a:pPr algn="ctr" defTabSz="761910">
                <a:buSzPct val="25000"/>
              </a:pPr>
              <a:r>
                <a:rPr lang="en-US" sz="1600" kern="0" dirty="0">
                  <a:solidFill>
                    <a:srgbClr val="FFFFFF"/>
                  </a:solidFill>
                  <a:latin typeface="Gill Sans"/>
                  <a:ea typeface="Gill Sans"/>
                  <a:cs typeface="Gill Sans"/>
                  <a:sym typeface="Gill Sans"/>
                </a:rPr>
                <a:t>Application Automation</a:t>
              </a:r>
            </a:p>
          </p:txBody>
        </p:sp>
        <p:sp>
          <p:nvSpPr>
            <p:cNvPr id="8" name="Shape 601"/>
            <p:cNvSpPr/>
            <p:nvPr/>
          </p:nvSpPr>
          <p:spPr>
            <a:xfrm>
              <a:off x="9001419" y="5115986"/>
              <a:ext cx="2448751" cy="1225998"/>
            </a:xfrm>
            <a:prstGeom prst="rect">
              <a:avLst/>
            </a:prstGeom>
            <a:solidFill>
              <a:srgbClr val="3F5364"/>
            </a:solidFill>
            <a:ln>
              <a:noFill/>
            </a:ln>
          </p:spPr>
          <p:txBody>
            <a:bodyPr lIns="76199" tIns="38100" rIns="76199" bIns="152378" anchor="b" anchorCtr="0">
              <a:noAutofit/>
            </a:bodyPr>
            <a:lstStyle/>
            <a:p>
              <a:pPr algn="ctr" defTabSz="761910">
                <a:buSzPct val="25000"/>
              </a:pPr>
              <a:r>
                <a:rPr lang="en-US" sz="1600" kern="0" dirty="0">
                  <a:solidFill>
                    <a:srgbClr val="FFFFFF"/>
                  </a:solidFill>
                  <a:latin typeface="Gill Sans"/>
                  <a:ea typeface="Gill Sans"/>
                  <a:cs typeface="Gill Sans"/>
                  <a:sym typeface="Gill Sans"/>
                </a:rPr>
                <a:t>Compliance Automation</a:t>
              </a:r>
            </a:p>
          </p:txBody>
        </p:sp>
        <p:pic>
          <p:nvPicPr>
            <p:cNvPr id="9" name="Shape 602" descr="Chef_Whit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4861566" y="5339509"/>
              <a:ext cx="465251" cy="455251"/>
            </a:xfrm>
            <a:prstGeom prst="rect">
              <a:avLst/>
            </a:prstGeom>
            <a:noFill/>
            <a:ln>
              <a:noFill/>
            </a:ln>
          </p:spPr>
        </p:pic>
        <p:pic>
          <p:nvPicPr>
            <p:cNvPr id="10" name="Shape 603" descr="white-inspec.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9590766" y="5412170"/>
              <a:ext cx="1270000" cy="311500"/>
            </a:xfrm>
            <a:prstGeom prst="rect">
              <a:avLst/>
            </a:prstGeom>
            <a:noFill/>
            <a:ln>
              <a:noFill/>
            </a:ln>
          </p:spPr>
        </p:pic>
        <p:pic>
          <p:nvPicPr>
            <p:cNvPr id="11" name="Shape 604" descr="white-habitat-logo.png"/>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7094068" y="5343857"/>
              <a:ext cx="1118000" cy="398500"/>
            </a:xfrm>
            <a:prstGeom prst="rect">
              <a:avLst/>
            </a:prstGeom>
            <a:noFill/>
            <a:ln>
              <a:noFill/>
            </a:ln>
          </p:spPr>
        </p:pic>
        <p:sp>
          <p:nvSpPr>
            <p:cNvPr id="12" name="Shape 605"/>
            <p:cNvSpPr/>
            <p:nvPr/>
          </p:nvSpPr>
          <p:spPr>
            <a:xfrm>
              <a:off x="3897174" y="2074832"/>
              <a:ext cx="7553251" cy="2516751"/>
            </a:xfrm>
            <a:prstGeom prst="rect">
              <a:avLst/>
            </a:prstGeom>
            <a:solidFill>
              <a:srgbClr val="F9CFA5"/>
            </a:solidFill>
            <a:ln>
              <a:noFill/>
            </a:ln>
          </p:spPr>
          <p:txBody>
            <a:bodyPr lIns="76199" tIns="38100" rIns="76199" bIns="38100" anchor="t" anchorCtr="0">
              <a:noAutofit/>
            </a:bodyPr>
            <a:lstStyle/>
            <a:p>
              <a:pPr defTabSz="761910"/>
              <a:endParaRPr sz="2000" kern="0">
                <a:solidFill>
                  <a:srgbClr val="2F3336"/>
                </a:solidFill>
                <a:latin typeface="Cabin"/>
                <a:ea typeface="Cabin"/>
                <a:cs typeface="Cabin"/>
                <a:sym typeface="Cabin"/>
              </a:endParaRPr>
            </a:p>
          </p:txBody>
        </p:sp>
        <p:sp>
          <p:nvSpPr>
            <p:cNvPr id="13" name="Shape 606"/>
            <p:cNvSpPr/>
            <p:nvPr/>
          </p:nvSpPr>
          <p:spPr>
            <a:xfrm>
              <a:off x="3995766" y="2634417"/>
              <a:ext cx="6169251" cy="894500"/>
            </a:xfrm>
            <a:prstGeom prst="rect">
              <a:avLst/>
            </a:prstGeom>
            <a:solidFill>
              <a:srgbClr val="F18B21"/>
            </a:solidFill>
            <a:ln>
              <a:noFill/>
            </a:ln>
          </p:spPr>
          <p:txBody>
            <a:bodyPr lIns="76199" tIns="38100" rIns="76199" bIns="38100" anchor="ctr" anchorCtr="0">
              <a:noAutofit/>
            </a:bodyPr>
            <a:lstStyle/>
            <a:p>
              <a:pPr algn="ctr" defTabSz="761910">
                <a:buSzPct val="25000"/>
              </a:pPr>
              <a:r>
                <a:rPr lang="en-US" sz="2700" kern="0" dirty="0">
                  <a:solidFill>
                    <a:srgbClr val="FFFFFF"/>
                  </a:solidFill>
                  <a:latin typeface="Gill Sans"/>
                  <a:ea typeface="Gill Sans"/>
                  <a:cs typeface="Gill Sans"/>
                  <a:sym typeface="Gill Sans"/>
                </a:rPr>
                <a:t>Workflow</a:t>
              </a:r>
            </a:p>
          </p:txBody>
        </p:sp>
        <p:sp>
          <p:nvSpPr>
            <p:cNvPr id="14" name="Shape 607"/>
            <p:cNvSpPr/>
            <p:nvPr/>
          </p:nvSpPr>
          <p:spPr>
            <a:xfrm>
              <a:off x="10204364" y="2629804"/>
              <a:ext cx="1118000" cy="1832751"/>
            </a:xfrm>
            <a:prstGeom prst="rect">
              <a:avLst/>
            </a:prstGeom>
            <a:solidFill>
              <a:srgbClr val="F6B26B"/>
            </a:solidFill>
            <a:ln>
              <a:noFill/>
            </a:ln>
          </p:spPr>
          <p:txBody>
            <a:bodyPr lIns="76199" tIns="38100" rIns="76199" bIns="38100" anchor="ctr" anchorCtr="0">
              <a:noAutofit/>
            </a:bodyPr>
            <a:lstStyle/>
            <a:p>
              <a:pPr algn="ctr" defTabSz="761910"/>
              <a:endParaRPr sz="2700" kern="0">
                <a:solidFill>
                  <a:srgbClr val="FFFFFF"/>
                </a:solidFill>
                <a:latin typeface="Gill Sans"/>
                <a:ea typeface="Gill Sans"/>
                <a:cs typeface="Gill Sans"/>
                <a:sym typeface="Gill Sans"/>
              </a:endParaRPr>
            </a:p>
          </p:txBody>
        </p:sp>
        <p:pic>
          <p:nvPicPr>
            <p:cNvPr id="15" name="Shape 608"/>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995802" y="2219152"/>
              <a:ext cx="3002265" cy="253398"/>
            </a:xfrm>
            <a:prstGeom prst="rect">
              <a:avLst/>
            </a:prstGeom>
            <a:noFill/>
            <a:ln>
              <a:noFill/>
            </a:ln>
          </p:spPr>
        </p:pic>
        <p:sp>
          <p:nvSpPr>
            <p:cNvPr id="16" name="Shape 609"/>
            <p:cNvSpPr/>
            <p:nvPr/>
          </p:nvSpPr>
          <p:spPr>
            <a:xfrm>
              <a:off x="3995766" y="3568141"/>
              <a:ext cx="6169251" cy="894500"/>
            </a:xfrm>
            <a:prstGeom prst="rect">
              <a:avLst/>
            </a:prstGeom>
            <a:solidFill>
              <a:srgbClr val="F18B21"/>
            </a:solidFill>
            <a:ln>
              <a:noFill/>
            </a:ln>
          </p:spPr>
          <p:txBody>
            <a:bodyPr lIns="76199" tIns="38100" rIns="76199" bIns="38100" anchor="ctr" anchorCtr="0">
              <a:noAutofit/>
            </a:bodyPr>
            <a:lstStyle/>
            <a:p>
              <a:pPr algn="ctr" defTabSz="761910">
                <a:buSzPct val="25000"/>
              </a:pPr>
              <a:r>
                <a:rPr lang="en-US" sz="2700" kern="0">
                  <a:solidFill>
                    <a:srgbClr val="FFFFFF"/>
                  </a:solidFill>
                  <a:latin typeface="Gill Sans"/>
                  <a:ea typeface="Gill Sans"/>
                  <a:cs typeface="Gill Sans"/>
                  <a:sym typeface="Gill Sans"/>
                </a:rPr>
                <a:t>Visibility</a:t>
              </a:r>
            </a:p>
          </p:txBody>
        </p:sp>
        <p:sp>
          <p:nvSpPr>
            <p:cNvPr id="17" name="Shape 610"/>
            <p:cNvSpPr txBox="1"/>
            <p:nvPr/>
          </p:nvSpPr>
          <p:spPr>
            <a:xfrm rot="5400000">
              <a:off x="9849417" y="3419401"/>
              <a:ext cx="1827998" cy="253500"/>
            </a:xfrm>
            <a:prstGeom prst="rect">
              <a:avLst/>
            </a:prstGeom>
            <a:noFill/>
            <a:ln>
              <a:noFill/>
            </a:ln>
          </p:spPr>
          <p:txBody>
            <a:bodyPr lIns="121881" tIns="121881" rIns="121881" bIns="121881" anchor="ctr" anchorCtr="0">
              <a:noAutofit/>
            </a:bodyPr>
            <a:lstStyle/>
            <a:p>
              <a:pPr algn="ctr" defTabSz="761910"/>
              <a:r>
                <a:rPr lang="en-US" sz="2200" kern="0">
                  <a:solidFill>
                    <a:srgbClr val="3F5364"/>
                  </a:solidFill>
                  <a:latin typeface="Gill Sans"/>
                  <a:ea typeface="Gill Sans"/>
                  <a:cs typeface="Gill Sans"/>
                  <a:sym typeface="Gill Sans"/>
                </a:rPr>
                <a:t>Compliance</a:t>
              </a:r>
            </a:p>
          </p:txBody>
        </p:sp>
      </p:grpSp>
    </p:spTree>
    <p:extLst>
      <p:ext uri="{BB962C8B-B14F-4D97-AF65-F5344CB8AC3E}">
        <p14:creationId xmlns:p14="http://schemas.microsoft.com/office/powerpoint/2010/main" val="1150963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Automate</a:t>
            </a:r>
            <a:endParaRPr lang="en-US" dirty="0"/>
          </a:p>
        </p:txBody>
      </p:sp>
      <p:pic>
        <p:nvPicPr>
          <p:cNvPr id="3" name="Picture 2"/>
          <p:cNvPicPr>
            <a:picLocks noChangeAspect="1"/>
          </p:cNvPicPr>
          <p:nvPr/>
        </p:nvPicPr>
        <p:blipFill>
          <a:blip r:embed="rId2">
            <a:clrChange>
              <a:clrFrom>
                <a:srgbClr val="FFFFFF"/>
              </a:clrFrom>
              <a:clrTo>
                <a:srgbClr val="FFFFFF">
                  <a:alpha val="0"/>
                </a:srgbClr>
              </a:clrTo>
            </a:clrChange>
            <a:alphaModFix/>
            <a:extLst>
              <a:ext uri="{28A0092B-C50C-407E-A947-70E740481C1C}">
                <a14:useLocalDpi xmlns:a14="http://schemas.microsoft.com/office/drawing/2010/main"/>
              </a:ext>
            </a:extLst>
          </a:blip>
          <a:stretch>
            <a:fillRect/>
          </a:stretch>
        </p:blipFill>
        <p:spPr>
          <a:xfrm>
            <a:off x="2264123" y="1328253"/>
            <a:ext cx="10102155" cy="6573829"/>
          </a:xfrm>
          <a:prstGeom prst="rect">
            <a:avLst/>
          </a:prstGeom>
        </p:spPr>
      </p:pic>
    </p:spTree>
    <p:extLst>
      <p:ext uri="{BB962C8B-B14F-4D97-AF65-F5344CB8AC3E}">
        <p14:creationId xmlns:p14="http://schemas.microsoft.com/office/powerpoint/2010/main" val="239775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re-your-voice-slide.jpg"/>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1288867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Nathen Harvey</a:t>
            </a:r>
            <a:endParaRPr lang="en-US" dirty="0"/>
          </a:p>
        </p:txBody>
      </p:sp>
      <p:sp>
        <p:nvSpPr>
          <p:cNvPr id="3" name="Text Placeholder 2"/>
          <p:cNvSpPr>
            <a:spLocks noGrp="1"/>
          </p:cNvSpPr>
          <p:nvPr>
            <p:ph type="body" sz="quarter" idx="10"/>
          </p:nvPr>
        </p:nvSpPr>
        <p:spPr/>
        <p:txBody>
          <a:bodyPr/>
          <a:lstStyle/>
          <a:p>
            <a:pPr marL="0" indent="0">
              <a:buNone/>
            </a:pPr>
            <a:r>
              <a:rPr lang="en-US" dirty="0"/>
              <a:t>VP, Community Development at Chef</a:t>
            </a:r>
          </a:p>
          <a:p>
            <a:pPr marL="0" indent="0">
              <a:buNone/>
            </a:pPr>
            <a:r>
              <a:rPr lang="en-US" dirty="0"/>
              <a:t>Co-host of the Food Fight Show Podcast</a:t>
            </a:r>
          </a:p>
          <a:p>
            <a:pPr marL="0" indent="0">
              <a:buNone/>
            </a:pPr>
            <a:endParaRPr lang="en-US" dirty="0"/>
          </a:p>
          <a:p>
            <a:pPr marL="0" indent="0">
              <a:buNone/>
            </a:pPr>
            <a:r>
              <a:rPr lang="en-US" dirty="0"/>
              <a:t>Occasional farmer – </a:t>
            </a:r>
            <a:r>
              <a:rPr lang="en-US" dirty="0">
                <a:hlinkClick r:id="rId2"/>
              </a:rPr>
              <a:t>http://</a:t>
            </a:r>
            <a:r>
              <a:rPr lang="en-US" dirty="0" smtClean="0">
                <a:hlinkClick r:id="rId2"/>
              </a:rPr>
              <a:t>ei.chef.io</a:t>
            </a:r>
            <a:r>
              <a:rPr lang="en-US" dirty="0" smtClean="0"/>
              <a:t> </a:t>
            </a:r>
            <a:endParaRPr lang="en-US" dirty="0"/>
          </a:p>
          <a:p>
            <a:pPr marL="0" indent="0">
              <a:buNone/>
            </a:pPr>
            <a:r>
              <a:rPr lang="en-US" dirty="0"/>
              <a:t>Love eggs – </a:t>
            </a:r>
            <a:r>
              <a:rPr lang="en-US" dirty="0">
                <a:hlinkClick r:id="rId3"/>
              </a:rPr>
              <a:t>http://</a:t>
            </a:r>
            <a:r>
              <a:rPr lang="en-US" dirty="0" smtClean="0">
                <a:hlinkClick r:id="rId3"/>
              </a:rPr>
              <a:t>eggs.chef.io</a:t>
            </a:r>
            <a:r>
              <a:rPr lang="en-US" dirty="0" smtClean="0"/>
              <a:t> </a:t>
            </a:r>
            <a:endParaRPr lang="en-US" dirty="0"/>
          </a:p>
          <a:p>
            <a:pPr marL="0" indent="0">
              <a:buNone/>
            </a:pPr>
            <a:r>
              <a:rPr lang="en-US" dirty="0"/>
              <a:t>#</a:t>
            </a:r>
            <a:r>
              <a:rPr lang="en-US" dirty="0" err="1"/>
              <a:t>hugops</a:t>
            </a:r>
            <a:r>
              <a:rPr lang="en-US" dirty="0"/>
              <a:t> – </a:t>
            </a:r>
            <a:r>
              <a:rPr lang="en-US" dirty="0">
                <a:hlinkClick r:id="rId4"/>
              </a:rPr>
              <a:t>http://</a:t>
            </a:r>
            <a:r>
              <a:rPr lang="en-US" dirty="0" smtClean="0">
                <a:hlinkClick r:id="rId4"/>
              </a:rPr>
              <a:t>hugops.chef.io</a:t>
            </a:r>
            <a:r>
              <a:rPr lang="en-US" dirty="0" smtClean="0"/>
              <a:t>  </a:t>
            </a:r>
            <a:endParaRPr lang="en-US" dirty="0"/>
          </a:p>
          <a:p>
            <a:pPr marL="0" indent="0">
              <a:buNone/>
            </a:pPr>
            <a:endParaRPr lang="en-US" dirty="0"/>
          </a:p>
          <a:p>
            <a:pPr marL="0" indent="0">
              <a:buNone/>
            </a:pPr>
            <a:r>
              <a:rPr lang="en-US" dirty="0">
                <a:hlinkClick r:id="rId5"/>
              </a:rPr>
              <a:t>@</a:t>
            </a:r>
            <a:r>
              <a:rPr lang="en-US" dirty="0" err="1">
                <a:hlinkClick r:id="rId5"/>
              </a:rPr>
              <a:t>nathenharvey</a:t>
            </a:r>
            <a:endParaRPr lang="en-US" dirty="0"/>
          </a:p>
          <a:p>
            <a:pPr marL="0" indent="0">
              <a:buNone/>
            </a:pPr>
            <a:r>
              <a:rPr lang="en-US" dirty="0" err="1"/>
              <a:t>nharvey@chef.io</a:t>
            </a:r>
            <a:endParaRPr lang="en-US" dirty="0"/>
          </a:p>
          <a:p>
            <a:pPr marL="0" indent="0">
              <a:buNone/>
            </a:pPr>
            <a:endParaRPr lang="en-US" dirty="0"/>
          </a:p>
        </p:txBody>
      </p:sp>
      <p:pic>
        <p:nvPicPr>
          <p:cNvPr id="4" name="Picture 3" descr="nathen_bw_red.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582673" y="541421"/>
            <a:ext cx="2435726" cy="2435726"/>
          </a:xfrm>
          <a:prstGeom prst="rect">
            <a:avLst/>
          </a:prstGeom>
        </p:spPr>
      </p:pic>
      <p:pic>
        <p:nvPicPr>
          <p:cNvPr id="5" name="Picture 4" descr="foodfight_header.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1532106" y="5222224"/>
            <a:ext cx="2449763" cy="1259878"/>
          </a:xfrm>
          <a:prstGeom prst="rect">
            <a:avLst/>
          </a:prstGeom>
        </p:spPr>
      </p:pic>
    </p:spTree>
    <p:extLst>
      <p:ext uri="{BB962C8B-B14F-4D97-AF65-F5344CB8AC3E}">
        <p14:creationId xmlns:p14="http://schemas.microsoft.com/office/powerpoint/2010/main" val="3082612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7420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555451" y="3268460"/>
            <a:ext cx="9541875" cy="1682366"/>
            <a:chOff x="1391366" y="3268455"/>
            <a:chExt cx="9541875" cy="1682367"/>
          </a:xfrm>
        </p:grpSpPr>
        <p:sp>
          <p:nvSpPr>
            <p:cNvPr id="3" name="Rounded Rectangle 2"/>
            <p:cNvSpPr/>
            <p:nvPr/>
          </p:nvSpPr>
          <p:spPr bwMode="auto">
            <a:xfrm>
              <a:off x="1391366" y="3268455"/>
              <a:ext cx="1682367" cy="1682367"/>
            </a:xfrm>
            <a:prstGeom prst="round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0"/>
              <a:r>
                <a:rPr lang="en-US" dirty="0" err="1" smtClean="0">
                  <a:gradFill>
                    <a:gsLst>
                      <a:gs pos="0">
                        <a:srgbClr val="FFFFFF"/>
                      </a:gs>
                      <a:gs pos="100000">
                        <a:srgbClr val="FFFFFF"/>
                      </a:gs>
                    </a:gsLst>
                    <a:lin ang="5400000" scaled="0"/>
                  </a:gradFill>
                </a:rPr>
                <a:t>Dev</a:t>
              </a:r>
              <a:endParaRPr lang="en-US" dirty="0" smtClean="0">
                <a:gradFill>
                  <a:gsLst>
                    <a:gs pos="0">
                      <a:srgbClr val="FFFFFF"/>
                    </a:gs>
                    <a:gs pos="100000">
                      <a:srgbClr val="FFFFFF"/>
                    </a:gs>
                  </a:gsLst>
                  <a:lin ang="5400000" scaled="0"/>
                </a:gradFill>
              </a:endParaRPr>
            </a:p>
          </p:txBody>
        </p:sp>
        <p:sp>
          <p:nvSpPr>
            <p:cNvPr id="4" name="Rounded Rectangle 3"/>
            <p:cNvSpPr/>
            <p:nvPr/>
          </p:nvSpPr>
          <p:spPr bwMode="auto">
            <a:xfrm>
              <a:off x="4011202" y="3268455"/>
              <a:ext cx="1682367" cy="1682367"/>
            </a:xfrm>
            <a:prstGeom prst="round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0"/>
              <a:r>
                <a:rPr lang="en-US" dirty="0" smtClean="0">
                  <a:gradFill>
                    <a:gsLst>
                      <a:gs pos="0">
                        <a:srgbClr val="FFFFFF"/>
                      </a:gs>
                      <a:gs pos="100000">
                        <a:srgbClr val="FFFFFF"/>
                      </a:gs>
                    </a:gsLst>
                    <a:lin ang="5400000" scaled="0"/>
                  </a:gradFill>
                </a:rPr>
                <a:t>QA</a:t>
              </a:r>
            </a:p>
          </p:txBody>
        </p:sp>
        <p:sp>
          <p:nvSpPr>
            <p:cNvPr id="5" name="Rounded Rectangle 4"/>
            <p:cNvSpPr/>
            <p:nvPr/>
          </p:nvSpPr>
          <p:spPr bwMode="auto">
            <a:xfrm>
              <a:off x="6631038" y="3268455"/>
              <a:ext cx="1682367" cy="1682367"/>
            </a:xfrm>
            <a:prstGeom prst="round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0"/>
              <a:r>
                <a:rPr lang="en-US" dirty="0" smtClean="0">
                  <a:gradFill>
                    <a:gsLst>
                      <a:gs pos="0">
                        <a:srgbClr val="FFFFFF"/>
                      </a:gs>
                      <a:gs pos="100000">
                        <a:srgbClr val="FFFFFF"/>
                      </a:gs>
                    </a:gsLst>
                    <a:lin ang="5400000" scaled="0"/>
                  </a:gradFill>
                </a:rPr>
                <a:t>Stage</a:t>
              </a:r>
            </a:p>
          </p:txBody>
        </p:sp>
        <p:cxnSp>
          <p:nvCxnSpPr>
            <p:cNvPr id="6" name="Straight Arrow Connector 5"/>
            <p:cNvCxnSpPr>
              <a:endCxn id="6" idx="1"/>
            </p:cNvCxnSpPr>
            <p:nvPr/>
          </p:nvCxnSpPr>
          <p:spPr>
            <a:xfrm>
              <a:off x="3073733" y="4109639"/>
              <a:ext cx="937469" cy="0"/>
            </a:xfrm>
            <a:prstGeom prst="straightConnector1">
              <a:avLst/>
            </a:prstGeom>
            <a:ln w="38100" cmpd="sng">
              <a:solidFill>
                <a:schemeClr val="accent3"/>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stCxn id="6" idx="3"/>
              <a:endCxn id="7" idx="1"/>
            </p:cNvCxnSpPr>
            <p:nvPr/>
          </p:nvCxnSpPr>
          <p:spPr>
            <a:xfrm>
              <a:off x="5693569" y="4109639"/>
              <a:ext cx="937469" cy="0"/>
            </a:xfrm>
            <a:prstGeom prst="straightConnector1">
              <a:avLst/>
            </a:prstGeom>
            <a:ln w="38100" cmpd="sng">
              <a:solidFill>
                <a:schemeClr val="accent3"/>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7" idx="3"/>
              <a:endCxn id="8" idx="1"/>
            </p:cNvCxnSpPr>
            <p:nvPr/>
          </p:nvCxnSpPr>
          <p:spPr>
            <a:xfrm>
              <a:off x="8313405" y="4109639"/>
              <a:ext cx="937469" cy="0"/>
            </a:xfrm>
            <a:prstGeom prst="straightConnector1">
              <a:avLst/>
            </a:prstGeom>
            <a:ln w="38100" cmpd="sng">
              <a:solidFill>
                <a:schemeClr val="accent3"/>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9" name="Rounded Rectangle 8"/>
            <p:cNvSpPr/>
            <p:nvPr/>
          </p:nvSpPr>
          <p:spPr bwMode="auto">
            <a:xfrm>
              <a:off x="9250874" y="3268455"/>
              <a:ext cx="1682367" cy="1682367"/>
            </a:xfrm>
            <a:prstGeom prst="round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0"/>
              <a:r>
                <a:rPr lang="en-US" dirty="0" smtClean="0">
                  <a:gradFill>
                    <a:gsLst>
                      <a:gs pos="0">
                        <a:srgbClr val="FFFFFF"/>
                      </a:gs>
                      <a:gs pos="100000">
                        <a:srgbClr val="FFFFFF"/>
                      </a:gs>
                    </a:gsLst>
                    <a:lin ang="5400000" scaled="0"/>
                  </a:gradFill>
                </a:rPr>
                <a:t>Prod</a:t>
              </a:r>
            </a:p>
          </p:txBody>
        </p:sp>
      </p:grpSp>
    </p:spTree>
    <p:extLst>
      <p:ext uri="{BB962C8B-B14F-4D97-AF65-F5344CB8AC3E}">
        <p14:creationId xmlns:p14="http://schemas.microsoft.com/office/powerpoint/2010/main" val="383602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8768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sz="quarter" idx="10"/>
          </p:nvPr>
        </p:nvSpPr>
        <p:spPr/>
        <p:txBody>
          <a:bodyPr/>
          <a:lstStyle/>
          <a:p>
            <a:r>
              <a:rPr lang="en-US" dirty="0" smtClean="0"/>
              <a:t>See the running application</a:t>
            </a:r>
          </a:p>
          <a:p>
            <a:r>
              <a:rPr lang="en-US" dirty="0" smtClean="0"/>
              <a:t>Review the development environment’s configuration</a:t>
            </a:r>
          </a:p>
          <a:p>
            <a:r>
              <a:rPr lang="en-US" dirty="0" smtClean="0"/>
              <a:t>Review the cookbook that creates the site</a:t>
            </a:r>
          </a:p>
          <a:p>
            <a:r>
              <a:rPr lang="en-US" dirty="0" smtClean="0"/>
              <a:t>Check out the open issues, let’s resolve some of those</a:t>
            </a:r>
          </a:p>
          <a:p>
            <a:endParaRPr lang="en-US" dirty="0"/>
          </a:p>
          <a:p>
            <a:endParaRPr lang="en-US" dirty="0" smtClean="0"/>
          </a:p>
          <a:p>
            <a:r>
              <a:rPr lang="en-US" dirty="0"/>
              <a:t>https://</a:t>
            </a:r>
            <a:r>
              <a:rPr lang="en-US" dirty="0" err="1"/>
              <a:t>github.com</a:t>
            </a:r>
            <a:r>
              <a:rPr lang="en-US" dirty="0"/>
              <a:t>/</a:t>
            </a:r>
            <a:r>
              <a:rPr lang="en-US" dirty="0" err="1"/>
              <a:t>nathenharvey</a:t>
            </a:r>
            <a:r>
              <a:rPr lang="en-US" dirty="0"/>
              <a:t>/</a:t>
            </a:r>
            <a:r>
              <a:rPr lang="en-US" dirty="0" err="1"/>
              <a:t>la_chef_meetup</a:t>
            </a:r>
            <a:endParaRPr lang="en-US" dirty="0"/>
          </a:p>
        </p:txBody>
      </p:sp>
    </p:spTree>
    <p:extLst>
      <p:ext uri="{BB962C8B-B14F-4D97-AF65-F5344CB8AC3E}">
        <p14:creationId xmlns:p14="http://schemas.microsoft.com/office/powerpoint/2010/main" val="32349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ompliance_officer.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86816" y="1886416"/>
            <a:ext cx="4456769" cy="4456769"/>
          </a:xfrm>
          <a:prstGeom prst="rect">
            <a:avLst/>
          </a:prstGeom>
        </p:spPr>
      </p:pic>
    </p:spTree>
    <p:extLst>
      <p:ext uri="{BB962C8B-B14F-4D97-AF65-F5344CB8AC3E}">
        <p14:creationId xmlns:p14="http://schemas.microsoft.com/office/powerpoint/2010/main" val="312004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7-13 at 5.02.22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22"/>
            <a:ext cx="14630400" cy="9013371"/>
          </a:xfrm>
          <a:prstGeom prst="rect">
            <a:avLst/>
          </a:prstGeom>
        </p:spPr>
      </p:pic>
    </p:spTree>
    <p:extLst>
      <p:ext uri="{BB962C8B-B14F-4D97-AF65-F5344CB8AC3E}">
        <p14:creationId xmlns:p14="http://schemas.microsoft.com/office/powerpoint/2010/main" val="3834454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SSH Control</a:t>
            </a:r>
            <a:endParaRPr lang="en-US" dirty="0"/>
          </a:p>
        </p:txBody>
      </p:sp>
      <p:sp>
        <p:nvSpPr>
          <p:cNvPr id="5" name="Text Placeholder 4"/>
          <p:cNvSpPr>
            <a:spLocks noGrp="1"/>
          </p:cNvSpPr>
          <p:nvPr>
            <p:ph type="body" sz="quarter" idx="10"/>
          </p:nvPr>
        </p:nvSpPr>
        <p:spPr/>
        <p:txBody>
          <a:bodyPr/>
          <a:lstStyle/>
          <a:p>
            <a:pPr marL="0" indent="0" algn="ctr">
              <a:buNone/>
            </a:pPr>
            <a:r>
              <a:rPr lang="en-US" sz="6600" dirty="0"/>
              <a:t>SSH supports two different protocol versions. The original version, SSHv1, was subject to a number of security issues. Please use SSHv2 instead to avoid these.</a:t>
            </a:r>
          </a:p>
        </p:txBody>
      </p:sp>
    </p:spTree>
    <p:extLst>
      <p:ext uri="{BB962C8B-B14F-4D97-AF65-F5344CB8AC3E}">
        <p14:creationId xmlns:p14="http://schemas.microsoft.com/office/powerpoint/2010/main" val="2692076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blank">
  <a:themeElements>
    <a:clrScheme name="Custom 1">
      <a:dk1>
        <a:sysClr val="windowText" lastClr="000000"/>
      </a:dk1>
      <a:lt1>
        <a:sysClr val="window" lastClr="FFFFFF"/>
      </a:lt1>
      <a:dk2>
        <a:srgbClr val="2F3336"/>
      </a:dk2>
      <a:lt2>
        <a:srgbClr val="5AA1DA"/>
      </a:lt2>
      <a:accent1>
        <a:srgbClr val="F18B21"/>
      </a:accent1>
      <a:accent2>
        <a:srgbClr val="3F5364"/>
      </a:accent2>
      <a:accent3>
        <a:srgbClr val="6BB2E2"/>
      </a:accent3>
      <a:accent4>
        <a:srgbClr val="5AB7B2"/>
      </a:accent4>
      <a:accent5>
        <a:srgbClr val="FDB714"/>
      </a:accent5>
      <a:accent6>
        <a:srgbClr val="7D868C"/>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smtClean="0">
            <a:gradFill>
              <a:gsLst>
                <a:gs pos="0">
                  <a:srgbClr val="FFFFFF"/>
                </a:gs>
                <a:gs pos="100000">
                  <a:srgbClr val="FFFFFF"/>
                </a:gs>
              </a:gsLst>
              <a:lin ang="5400000" scaled="0"/>
            </a:gradFill>
            <a:latin typeface="Gill Sans Light"/>
            <a:cs typeface="Gill Sans Light"/>
          </a:defRPr>
        </a:defPPr>
      </a:lstStyle>
      <a:style>
        <a:lnRef idx="1">
          <a:schemeClr val="accent4"/>
        </a:lnRef>
        <a:fillRef idx="3">
          <a:schemeClr val="accent4"/>
        </a:fillRef>
        <a:effectRef idx="2">
          <a:schemeClr val="accent4"/>
        </a:effectRef>
        <a:fontRef idx="minor">
          <a:schemeClr val="lt1"/>
        </a:fontRef>
      </a:style>
    </a:spDef>
    <a:lnDef>
      <a:spPr>
        <a:ln w="38100" cmpd="sng">
          <a:solidFill>
            <a:schemeClr val="accent1"/>
          </a:solidFill>
          <a:prstDash val="lgDash"/>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a:defRPr sz="2400" dirty="0" smtClean="0">
            <a:solidFill>
              <a:schemeClr val="accent2"/>
            </a:solidFill>
            <a:latin typeface="Gill Sans Light"/>
            <a:cs typeface="Gill Sans Light"/>
          </a:defRPr>
        </a:defPPr>
      </a:lstStyle>
    </a:txDef>
  </a:objectDefaults>
  <a:extraClrSchemeLst/>
  <a:extLst>
    <a:ext uri="{05A4C25C-085E-4340-85A3-A5531E510DB2}">
      <thm15:themeFamily xmlns="" xmlns:thm15="http://schemas.microsoft.com/office/thememl/2012/main" name="Chef-Template-16x9-Blue.potx" id="{AEDCA41E-F161-4EBB-B511-A8687687A8DC}" vid="{64ECDA82-38C2-4FAD-B0A3-D276970F43D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chef-blank.potx</Template>
  <TotalTime>1118</TotalTime>
  <Words>1404</Words>
  <Application>Microsoft Macintosh PowerPoint</Application>
  <PresentationFormat>Custom</PresentationFormat>
  <Paragraphs>340</Paragraphs>
  <Slides>38</Slides>
  <Notes>10</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chef-blank</vt:lpstr>
      <vt:lpstr>PowerPoint Presentation</vt:lpstr>
      <vt:lpstr>Hey, Nathen!  Stream this meetup!</vt:lpstr>
      <vt:lpstr>Nathen Harvey</vt:lpstr>
      <vt:lpstr>PowerPoint Presentation</vt:lpstr>
      <vt:lpstr>PowerPoint Presentation</vt:lpstr>
      <vt:lpstr>Demo</vt:lpstr>
      <vt:lpstr>PowerPoint Presentation</vt:lpstr>
      <vt:lpstr>PowerPoint Presentation</vt:lpstr>
      <vt:lpstr>SSH Control</vt:lpstr>
      <vt:lpstr>PowerPoint Presentation</vt:lpstr>
      <vt:lpstr>PowerPoint Presentation</vt:lpstr>
      <vt:lpstr>PowerPoint Presentation</vt:lpstr>
      <vt:lpstr>PowerPoint Presentation</vt:lpstr>
      <vt:lpstr>PowerPoint Presentation</vt:lpstr>
      <vt:lpstr>PowerPoint Presentation</vt:lpstr>
      <vt:lpstr>Mapping Compliance Document to InSpec</vt:lpstr>
      <vt:lpstr>Mapping Compliance Document to InSpec</vt:lpstr>
      <vt:lpstr>Mapping Compliance Document to InSpec</vt:lpstr>
      <vt:lpstr>Mapping Compliance Document to InSpec</vt:lpstr>
      <vt:lpstr>Run Locally</vt:lpstr>
      <vt:lpstr>Run Remote via ssh</vt:lpstr>
      <vt:lpstr>Run Remote via WinRM</vt:lpstr>
      <vt:lpstr>Test a Docker Container</vt:lpstr>
      <vt:lpstr>Stand Alone Usage</vt:lpstr>
      <vt:lpstr>InSpec</vt:lpstr>
      <vt:lpstr>InSpec Profiles</vt:lpstr>
      <vt:lpstr>InSpec Profiles</vt:lpstr>
      <vt:lpstr>InSpec Profiles</vt:lpstr>
      <vt:lpstr>Demo</vt:lpstr>
      <vt:lpstr>PowerPoint Presentation</vt:lpstr>
      <vt:lpstr>InSpec: Turn security and compliance into code</vt:lpstr>
      <vt:lpstr>Available Resources</vt:lpstr>
      <vt:lpstr>Further Resources</vt:lpstr>
      <vt:lpstr>Chef Automate</vt:lpstr>
      <vt:lpstr>Chef Automate</vt:lpstr>
      <vt:lpstr>PowerPoint Presentation</vt:lpstr>
      <vt:lpstr>Nathen Harvey</vt:lpstr>
      <vt:lpstr>PowerPoint Presentation</vt:lpstr>
    </vt:vector>
  </TitlesOfParts>
  <Company>Chef</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Presentation</dc:title>
  <dc:creator>Andy Paroff</dc:creator>
  <cp:lastModifiedBy>Nathen Harvey</cp:lastModifiedBy>
  <cp:revision>35</cp:revision>
  <cp:lastPrinted>2016-11-29T01:09:37Z</cp:lastPrinted>
  <dcterms:created xsi:type="dcterms:W3CDTF">2015-04-20T20:56:17Z</dcterms:created>
  <dcterms:modified xsi:type="dcterms:W3CDTF">2016-11-29T03:17:42Z</dcterms:modified>
</cp:coreProperties>
</file>